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71" r:id="rId13"/>
    <p:sldId id="268" r:id="rId14"/>
    <p:sldId id="269" r:id="rId15"/>
    <p:sldId id="273" r:id="rId16"/>
    <p:sldId id="274" r:id="rId17"/>
    <p:sldId id="276" r:id="rId18"/>
    <p:sldId id="275"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61119-579C-C544-A946-71E75C342C84}" v="279" dt="2020-04-21T18:17:11.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snapToObjects="1">
      <p:cViewPr varScale="1">
        <p:scale>
          <a:sx n="90" d="100"/>
          <a:sy n="90" d="100"/>
        </p:scale>
        <p:origin x="23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159191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162815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425320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9834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4158743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300263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304289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229646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268945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3808865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B8CAF1-0E4C-464D-AFC9-050C0A554E31}" type="datetimeFigureOut">
              <a:rPr lang="es-ES_tradnl" smtClean="0"/>
              <a:t>21/4/20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202731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8CAF1-0E4C-464D-AFC9-050C0A554E31}" type="datetimeFigureOut">
              <a:rPr lang="es-ES_tradnl" smtClean="0"/>
              <a:t>21/4/20</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DFE86-4CD5-1947-8A27-D93BE08B33CC}" type="slidenum">
              <a:rPr lang="es-ES_tradnl" smtClean="0"/>
              <a:t>‹#›</a:t>
            </a:fld>
            <a:endParaRPr lang="es-ES_tradnl"/>
          </a:p>
        </p:txBody>
      </p:sp>
    </p:spTree>
    <p:extLst>
      <p:ext uri="{BB962C8B-B14F-4D97-AF65-F5344CB8AC3E}">
        <p14:creationId xmlns:p14="http://schemas.microsoft.com/office/powerpoint/2010/main" val="2456318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tiff"/><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hdphoto" Target="../media/hdphoto2.wdp"/><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svg"/></Relationships>
</file>

<file path=ppt/slides/_rels/slide17.xml.rels><?xml version="1.0" encoding="UTF-8" standalone="yes"?>
<Relationships xmlns="http://schemas.openxmlformats.org/package/2006/relationships"><Relationship Id="rId8" Type="http://schemas.openxmlformats.org/officeDocument/2006/relationships/image" Target="../media/image58.tiff"/><Relationship Id="rId3" Type="http://schemas.microsoft.com/office/2007/relationships/hdphoto" Target="../media/hdphoto2.wdp"/><Relationship Id="rId7" Type="http://schemas.openxmlformats.org/officeDocument/2006/relationships/image" Target="../media/image57.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10" Type="http://schemas.openxmlformats.org/officeDocument/2006/relationships/image" Target="../media/image60.svg"/><Relationship Id="rId4" Type="http://schemas.openxmlformats.org/officeDocument/2006/relationships/image" Target="../media/image54.tiff"/><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2.wdp"/><Relationship Id="rId7" Type="http://schemas.openxmlformats.org/officeDocument/2006/relationships/image" Target="../media/image29.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66.svg"/><Relationship Id="rId10" Type="http://schemas.openxmlformats.org/officeDocument/2006/relationships/image" Target="../media/image67.tiff"/><Relationship Id="rId4" Type="http://schemas.openxmlformats.org/officeDocument/2006/relationships/image" Target="../media/image65.png"/><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2.wdp"/><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9180F1C-8BC7-E74C-BE88-57B8EDA38911}"/>
              </a:ext>
            </a:extLst>
          </p:cNvPr>
          <p:cNvSpPr/>
          <p:nvPr/>
        </p:nvSpPr>
        <p:spPr>
          <a:xfrm>
            <a:off x="0" y="6588109"/>
            <a:ext cx="8158163" cy="58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Picture 5">
            <a:extLst>
              <a:ext uri="{FF2B5EF4-FFF2-40B4-BE49-F238E27FC236}">
                <a16:creationId xmlns:a16="http://schemas.microsoft.com/office/drawing/2014/main" id="{9BE1B5CC-BF5F-6849-9BA7-2E342D69494C}"/>
              </a:ext>
            </a:extLst>
          </p:cNvPr>
          <p:cNvPicPr>
            <a:picLocks noChangeAspect="1"/>
          </p:cNvPicPr>
          <p:nvPr/>
        </p:nvPicPr>
        <p:blipFill rotWithShape="1">
          <a:blip r:embed="rId2"/>
          <a:srcRect t="16935" r="6689"/>
          <a:stretch/>
        </p:blipFill>
        <p:spPr>
          <a:xfrm>
            <a:off x="8577587" y="4977263"/>
            <a:ext cx="3336377" cy="1669112"/>
          </a:xfrm>
          <a:prstGeom prst="rect">
            <a:avLst/>
          </a:prstGeom>
        </p:spPr>
      </p:pic>
      <p:sp>
        <p:nvSpPr>
          <p:cNvPr id="2" name="Title 1">
            <a:extLst>
              <a:ext uri="{FF2B5EF4-FFF2-40B4-BE49-F238E27FC236}">
                <a16:creationId xmlns:a16="http://schemas.microsoft.com/office/drawing/2014/main" id="{8E43E996-D8E9-B04B-BEEB-D0B26FF57943}"/>
              </a:ext>
            </a:extLst>
          </p:cNvPr>
          <p:cNvSpPr>
            <a:spLocks noGrp="1"/>
          </p:cNvSpPr>
          <p:nvPr>
            <p:ph type="ctrTitle"/>
          </p:nvPr>
        </p:nvSpPr>
        <p:spPr>
          <a:xfrm>
            <a:off x="456161" y="5071793"/>
            <a:ext cx="6505749" cy="1352636"/>
          </a:xfrm>
        </p:spPr>
        <p:txBody>
          <a:bodyPr anchor="b">
            <a:noAutofit/>
          </a:bodyPr>
          <a:lstStyle/>
          <a:p>
            <a:pPr algn="l"/>
            <a:r>
              <a:rPr lang="en-US" sz="4400" b="1" dirty="0">
                <a:latin typeface="SF Pro Display" pitchFamily="2" charset="0"/>
                <a:ea typeface="SF Pro Display" pitchFamily="2" charset="0"/>
              </a:rPr>
              <a:t>Desarrollo de </a:t>
            </a:r>
            <a:r>
              <a:rPr lang="en-US" sz="4400" b="1" dirty="0" err="1">
                <a:latin typeface="SF Pro Display" pitchFamily="2" charset="0"/>
                <a:ea typeface="SF Pro Display" pitchFamily="2" charset="0"/>
              </a:rPr>
              <a:t>aplicaciones</a:t>
            </a:r>
            <a:r>
              <a:rPr lang="en-US" sz="4400" b="1" dirty="0">
                <a:latin typeface="SF Pro Display" pitchFamily="2" charset="0"/>
                <a:ea typeface="SF Pro Display" pitchFamily="2" charset="0"/>
              </a:rPr>
              <a:t> Android con Kotlin</a:t>
            </a:r>
            <a:br>
              <a:rPr lang="en-US" sz="3200" b="1" dirty="0">
                <a:latin typeface="SF Pro Display" pitchFamily="2" charset="0"/>
                <a:ea typeface="SF Pro Display" pitchFamily="2" charset="0"/>
              </a:rPr>
            </a:br>
            <a:r>
              <a:rPr lang="en-US" sz="2000" dirty="0">
                <a:latin typeface="Courier" pitchFamily="2" charset="0"/>
                <a:ea typeface="SF Pro Display" pitchFamily="2" charset="0"/>
              </a:rPr>
              <a:t> </a:t>
            </a:r>
            <a:br>
              <a:rPr lang="en-US" sz="2000" dirty="0">
                <a:latin typeface="Courier" pitchFamily="2" charset="0"/>
                <a:ea typeface="SF Pro Display" pitchFamily="2" charset="0"/>
              </a:rPr>
            </a:br>
            <a:r>
              <a:rPr lang="en-US" sz="2000" dirty="0" err="1">
                <a:latin typeface="Courier" pitchFamily="2" charset="0"/>
                <a:ea typeface="SF Pro Display" pitchFamily="2" charset="0"/>
              </a:rPr>
              <a:t>Curso</a:t>
            </a:r>
            <a:r>
              <a:rPr lang="en-US" sz="2000" dirty="0">
                <a:latin typeface="Courier" pitchFamily="2" charset="0"/>
                <a:ea typeface="SF Pro Display" pitchFamily="2" charset="0"/>
              </a:rPr>
              <a:t> para </a:t>
            </a:r>
            <a:r>
              <a:rPr lang="en-US" sz="2000" dirty="0" err="1">
                <a:latin typeface="Courier" pitchFamily="2" charset="0"/>
                <a:ea typeface="SF Pro Display" pitchFamily="2" charset="0"/>
              </a:rPr>
              <a:t>prebecarios</a:t>
            </a:r>
            <a:r>
              <a:rPr lang="en-US" sz="2000" dirty="0">
                <a:latin typeface="Courier" pitchFamily="2" charset="0"/>
                <a:ea typeface="SF Pro Display" pitchFamily="2" charset="0"/>
              </a:rPr>
              <a:t> </a:t>
            </a:r>
            <a:r>
              <a:rPr lang="en-US" sz="2000" dirty="0">
                <a:solidFill>
                  <a:srgbClr val="00B050"/>
                </a:solidFill>
                <a:latin typeface="Courier" pitchFamily="2" charset="0"/>
                <a:ea typeface="SF Pro Display" pitchFamily="2" charset="0"/>
              </a:rPr>
              <a:t>Gen 40</a:t>
            </a:r>
            <a:br>
              <a:rPr lang="en-US" sz="2000" dirty="0">
                <a:solidFill>
                  <a:srgbClr val="00B050"/>
                </a:solidFill>
                <a:latin typeface="Courier" pitchFamily="2" charset="0"/>
                <a:ea typeface="SF Pro Display" pitchFamily="2" charset="0"/>
              </a:rPr>
            </a:br>
            <a:r>
              <a:rPr lang="en-US" sz="2000" dirty="0">
                <a:solidFill>
                  <a:srgbClr val="0070C0"/>
                </a:solidFill>
                <a:latin typeface="Courier" pitchFamily="2" charset="0"/>
                <a:ea typeface="SF Pro Display" pitchFamily="2" charset="0"/>
              </a:rPr>
              <a:t>Instructor: Samuel A. Garrido Sánchez</a:t>
            </a:r>
            <a:endParaRPr lang="es-ES_tradnl" sz="1800" dirty="0">
              <a:solidFill>
                <a:srgbClr val="00B050"/>
              </a:solidFill>
              <a:latin typeface="Courier" pitchFamily="2" charset="0"/>
              <a:ea typeface="SF Pro Display" pitchFamily="2" charset="0"/>
            </a:endParaRPr>
          </a:p>
        </p:txBody>
      </p:sp>
      <p:pic>
        <p:nvPicPr>
          <p:cNvPr id="11" name="Picture 10">
            <a:extLst>
              <a:ext uri="{FF2B5EF4-FFF2-40B4-BE49-F238E27FC236}">
                <a16:creationId xmlns:a16="http://schemas.microsoft.com/office/drawing/2014/main" id="{7B30D405-65EB-1746-9FB2-1276836ABF43}"/>
              </a:ext>
            </a:extLst>
          </p:cNvPr>
          <p:cNvPicPr>
            <a:picLocks noChangeAspect="1"/>
          </p:cNvPicPr>
          <p:nvPr/>
        </p:nvPicPr>
        <p:blipFill rotWithShape="1">
          <a:blip r:embed="rId3"/>
          <a:srcRect b="37628"/>
          <a:stretch/>
        </p:blipFill>
        <p:spPr>
          <a:xfrm>
            <a:off x="513343" y="2576059"/>
            <a:ext cx="1973232" cy="1075323"/>
          </a:xfrm>
          <a:prstGeom prst="rect">
            <a:avLst/>
          </a:prstGeom>
        </p:spPr>
      </p:pic>
      <p:pic>
        <p:nvPicPr>
          <p:cNvPr id="20" name="Picture 19">
            <a:extLst>
              <a:ext uri="{FF2B5EF4-FFF2-40B4-BE49-F238E27FC236}">
                <a16:creationId xmlns:a16="http://schemas.microsoft.com/office/drawing/2014/main" id="{3772B3FE-650A-F44D-AE54-893E763B269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Effect>
                      <a14:saturation sat="400000"/>
                    </a14:imgEffect>
                    <a14:imgEffect>
                      <a14:brightnessContrast contrast="20000"/>
                    </a14:imgEffect>
                  </a14:imgLayer>
                </a14:imgProps>
              </a:ext>
            </a:extLst>
          </a:blip>
          <a:stretch>
            <a:fillRect/>
          </a:stretch>
        </p:blipFill>
        <p:spPr>
          <a:xfrm>
            <a:off x="310498" y="395859"/>
            <a:ext cx="1092011" cy="798988"/>
          </a:xfrm>
          <a:prstGeom prst="rect">
            <a:avLst/>
          </a:prstGeom>
        </p:spPr>
      </p:pic>
      <p:sp>
        <p:nvSpPr>
          <p:cNvPr id="128" name="Rectangle 127">
            <a:extLst>
              <a:ext uri="{FF2B5EF4-FFF2-40B4-BE49-F238E27FC236}">
                <a16:creationId xmlns:a16="http://schemas.microsoft.com/office/drawing/2014/main" id="{F6F59F1B-878D-1D45-8468-D1DF83F39000}"/>
              </a:ext>
            </a:extLst>
          </p:cNvPr>
          <p:cNvSpPr/>
          <p:nvPr/>
        </p:nvSpPr>
        <p:spPr>
          <a:xfrm>
            <a:off x="3204117" y="211625"/>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3" name="Graphic 12">
            <a:extLst>
              <a:ext uri="{FF2B5EF4-FFF2-40B4-BE49-F238E27FC236}">
                <a16:creationId xmlns:a16="http://schemas.microsoft.com/office/drawing/2014/main" id="{97CDFD18-0256-3243-B782-70FEE80397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14976" y="395859"/>
            <a:ext cx="798988" cy="798988"/>
          </a:xfrm>
          <a:prstGeom prst="rect">
            <a:avLst/>
          </a:prstGeom>
        </p:spPr>
      </p:pic>
      <p:pic>
        <p:nvPicPr>
          <p:cNvPr id="4" name="Picture 3">
            <a:extLst>
              <a:ext uri="{FF2B5EF4-FFF2-40B4-BE49-F238E27FC236}">
                <a16:creationId xmlns:a16="http://schemas.microsoft.com/office/drawing/2014/main" id="{374BD4EA-570A-3A4B-9F75-39BC5AE5E658}"/>
              </a:ext>
            </a:extLst>
          </p:cNvPr>
          <p:cNvPicPr>
            <a:picLocks noChangeAspect="1"/>
          </p:cNvPicPr>
          <p:nvPr/>
        </p:nvPicPr>
        <p:blipFill>
          <a:blip r:embed="rId8"/>
          <a:stretch>
            <a:fillRect/>
          </a:stretch>
        </p:blipFill>
        <p:spPr>
          <a:xfrm>
            <a:off x="5924550" y="646660"/>
            <a:ext cx="3941287" cy="3941287"/>
          </a:xfrm>
          <a:prstGeom prst="rect">
            <a:avLst/>
          </a:prstGeom>
        </p:spPr>
      </p:pic>
      <p:pic>
        <p:nvPicPr>
          <p:cNvPr id="14" name="Graphic 13">
            <a:extLst>
              <a:ext uri="{FF2B5EF4-FFF2-40B4-BE49-F238E27FC236}">
                <a16:creationId xmlns:a16="http://schemas.microsoft.com/office/drawing/2014/main" id="{9257054C-6BFC-D947-801C-7D0CCF9FC6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20629" y="1266667"/>
            <a:ext cx="1108495" cy="1108495"/>
          </a:xfrm>
          <a:prstGeom prst="rect">
            <a:avLst/>
          </a:prstGeom>
        </p:spPr>
      </p:pic>
      <p:pic>
        <p:nvPicPr>
          <p:cNvPr id="17" name="Graphic 16">
            <a:extLst>
              <a:ext uri="{FF2B5EF4-FFF2-40B4-BE49-F238E27FC236}">
                <a16:creationId xmlns:a16="http://schemas.microsoft.com/office/drawing/2014/main" id="{B87EE50D-F365-4141-B68E-99845242AE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4976" y="3788959"/>
            <a:ext cx="798988" cy="798988"/>
          </a:xfrm>
          <a:prstGeom prst="rect">
            <a:avLst/>
          </a:prstGeom>
        </p:spPr>
      </p:pic>
    </p:spTree>
    <p:extLst>
      <p:ext uri="{BB962C8B-B14F-4D97-AF65-F5344CB8AC3E}">
        <p14:creationId xmlns:p14="http://schemas.microsoft.com/office/powerpoint/2010/main" val="106326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89CBEF-C757-7945-9E52-FB58224AA86F}"/>
              </a:ext>
            </a:extLst>
          </p:cNvPr>
          <p:cNvSpPr/>
          <p:nvPr/>
        </p:nvSpPr>
        <p:spPr>
          <a:xfrm>
            <a:off x="6608144" y="436967"/>
            <a:ext cx="5355953" cy="707886"/>
          </a:xfrm>
          <a:prstGeom prst="rect">
            <a:avLst/>
          </a:prstGeom>
        </p:spPr>
        <p:txBody>
          <a:bodyPr wrap="none">
            <a:spAutoFit/>
          </a:bodyPr>
          <a:lstStyle/>
          <a:p>
            <a:r>
              <a:rPr lang="es-ES_tradnl" sz="4000" b="1" dirty="0">
                <a:latin typeface="SF Pro Display" pitchFamily="2" charset="0"/>
                <a:ea typeface="SF Pro Display" pitchFamily="2" charset="0"/>
              </a:rPr>
              <a:t>Carpetas del proyecto</a:t>
            </a:r>
            <a:endParaRPr lang="es-ES_tradnl" sz="4000" dirty="0"/>
          </a:p>
        </p:txBody>
      </p:sp>
      <p:pic>
        <p:nvPicPr>
          <p:cNvPr id="6" name="Picture 5" descr="A picture containing food&#10;&#10;Description automatically generated">
            <a:extLst>
              <a:ext uri="{FF2B5EF4-FFF2-40B4-BE49-F238E27FC236}">
                <a16:creationId xmlns:a16="http://schemas.microsoft.com/office/drawing/2014/main" id="{22DD0966-147E-FC4B-BA60-11AFAC87233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pic>
        <p:nvPicPr>
          <p:cNvPr id="8" name="Picture 7">
            <a:extLst>
              <a:ext uri="{FF2B5EF4-FFF2-40B4-BE49-F238E27FC236}">
                <a16:creationId xmlns:a16="http://schemas.microsoft.com/office/drawing/2014/main" id="{24DA4FAD-FBF1-BF4E-B877-2C5BF9462CDD}"/>
              </a:ext>
            </a:extLst>
          </p:cNvPr>
          <p:cNvPicPr>
            <a:picLocks noChangeAspect="1"/>
          </p:cNvPicPr>
          <p:nvPr/>
        </p:nvPicPr>
        <p:blipFill>
          <a:blip r:embed="rId4"/>
          <a:stretch>
            <a:fillRect/>
          </a:stretch>
        </p:blipFill>
        <p:spPr>
          <a:xfrm>
            <a:off x="587207" y="630488"/>
            <a:ext cx="4753967" cy="5487517"/>
          </a:xfrm>
          <a:prstGeom prst="rect">
            <a:avLst/>
          </a:prstGeom>
        </p:spPr>
      </p:pic>
      <p:sp>
        <p:nvSpPr>
          <p:cNvPr id="9" name="Content Placeholder 2">
            <a:extLst>
              <a:ext uri="{FF2B5EF4-FFF2-40B4-BE49-F238E27FC236}">
                <a16:creationId xmlns:a16="http://schemas.microsoft.com/office/drawing/2014/main" id="{F48DBCED-95F8-4349-9E5C-FB505D766EFA}"/>
              </a:ext>
            </a:extLst>
          </p:cNvPr>
          <p:cNvSpPr>
            <a:spLocks noGrp="1"/>
          </p:cNvSpPr>
          <p:nvPr>
            <p:ph idx="1"/>
          </p:nvPr>
        </p:nvSpPr>
        <p:spPr>
          <a:xfrm>
            <a:off x="5743073" y="1441267"/>
            <a:ext cx="6221023" cy="4479099"/>
          </a:xfrm>
        </p:spPr>
        <p:txBody>
          <a:bodyPr>
            <a:normAutofit fontScale="85000" lnSpcReduction="20000"/>
          </a:bodyPr>
          <a:lstStyle/>
          <a:p>
            <a:pPr marL="0" indent="0" algn="r">
              <a:buNone/>
            </a:pPr>
            <a:r>
              <a:rPr lang="es-ES_tradnl" sz="2400" b="1" dirty="0" err="1">
                <a:latin typeface="SF Pro Display" pitchFamily="2" charset="0"/>
                <a:ea typeface="SF Pro Display" pitchFamily="2" charset="0"/>
              </a:rPr>
              <a:t>Manifest</a:t>
            </a:r>
            <a:endParaRPr lang="es-ES_tradnl" sz="2400" b="1" dirty="0">
              <a:latin typeface="SF Pro Display" pitchFamily="2" charset="0"/>
              <a:ea typeface="SF Pro Display" pitchFamily="2" charset="0"/>
            </a:endParaRPr>
          </a:p>
          <a:p>
            <a:pPr marL="0" indent="0" algn="r">
              <a:lnSpc>
                <a:spcPct val="120000"/>
              </a:lnSpc>
              <a:buNone/>
            </a:pPr>
            <a:r>
              <a:rPr lang="es-ES_tradnl" sz="2400" dirty="0">
                <a:latin typeface="SF Pro Display" pitchFamily="2" charset="0"/>
                <a:ea typeface="SF Pro Display" pitchFamily="2" charset="0"/>
              </a:rPr>
              <a:t>Dentro se encuentra </a:t>
            </a:r>
            <a:r>
              <a:rPr lang="es-ES_tradnl" sz="2400" dirty="0" err="1">
                <a:latin typeface="SF Pro Display" pitchFamily="2" charset="0"/>
                <a:ea typeface="SF Pro Display" pitchFamily="2" charset="0"/>
              </a:rPr>
              <a:t>AndroidManifest</a:t>
            </a:r>
            <a:r>
              <a:rPr lang="es-ES_tradnl" sz="2400" dirty="0">
                <a:latin typeface="SF Pro Display" pitchFamily="2" charset="0"/>
                <a:ea typeface="SF Pro Display" pitchFamily="2" charset="0"/>
              </a:rPr>
              <a:t> estableceremos las reglas, los </a:t>
            </a:r>
            <a:r>
              <a:rPr lang="es-ES_tradnl" sz="2400" dirty="0" err="1">
                <a:latin typeface="SF Pro Display" pitchFamily="2" charset="0"/>
                <a:ea typeface="SF Pro Display" pitchFamily="2" charset="0"/>
              </a:rPr>
              <a:t>activities</a:t>
            </a:r>
            <a:r>
              <a:rPr lang="es-ES_tradnl" sz="2400" dirty="0">
                <a:latin typeface="SF Pro Display" pitchFamily="2" charset="0"/>
                <a:ea typeface="SF Pro Display" pitchFamily="2" charset="0"/>
              </a:rPr>
              <a:t> que contará nuestra app, con cuál iniciará, permisos de uso de sensores, colocar las </a:t>
            </a:r>
            <a:r>
              <a:rPr lang="es-ES_tradnl" sz="2400" dirty="0" err="1">
                <a:latin typeface="SF Pro Display" pitchFamily="2" charset="0"/>
                <a:ea typeface="SF Pro Display" pitchFamily="2" charset="0"/>
              </a:rPr>
              <a:t>APIKEY’s</a:t>
            </a:r>
            <a:r>
              <a:rPr lang="es-ES_tradnl" sz="2400" dirty="0">
                <a:latin typeface="SF Pro Display" pitchFamily="2" charset="0"/>
                <a:ea typeface="SF Pro Display" pitchFamily="2" charset="0"/>
              </a:rPr>
              <a:t>, etc. Este lo usa la tienda de google para saber los componentes que usa tu app</a:t>
            </a:r>
          </a:p>
          <a:p>
            <a:pPr marL="0" indent="0" algn="r">
              <a:buNone/>
            </a:pPr>
            <a:endParaRPr lang="es-ES_tradnl" sz="2400" dirty="0">
              <a:latin typeface="SF Pro Display" pitchFamily="2" charset="0"/>
              <a:ea typeface="SF Pro Display" pitchFamily="2" charset="0"/>
            </a:endParaRPr>
          </a:p>
          <a:p>
            <a:pPr marL="0" indent="0" algn="r">
              <a:buNone/>
            </a:pPr>
            <a:r>
              <a:rPr lang="es-ES_tradnl" sz="2400" b="1" dirty="0">
                <a:latin typeface="SF Pro Display" pitchFamily="2" charset="0"/>
                <a:ea typeface="SF Pro Display" pitchFamily="2" charset="0"/>
              </a:rPr>
              <a:t>Java</a:t>
            </a:r>
          </a:p>
          <a:p>
            <a:pPr marL="0" indent="0" algn="r">
              <a:lnSpc>
                <a:spcPct val="120000"/>
              </a:lnSpc>
              <a:buNone/>
            </a:pPr>
            <a:r>
              <a:rPr lang="es-ES_tradnl" sz="2400" dirty="0">
                <a:latin typeface="SF Pro Display" pitchFamily="2" charset="0"/>
                <a:ea typeface="SF Pro Display" pitchFamily="2" charset="0"/>
              </a:rPr>
              <a:t>Dentro de este se encuentran los archivos de código </a:t>
            </a:r>
            <a:r>
              <a:rPr lang="es-ES_tradnl" sz="2400" dirty="0" err="1">
                <a:latin typeface="SF Pro Display" pitchFamily="2" charset="0"/>
                <a:ea typeface="SF Pro Display" pitchFamily="2" charset="0"/>
              </a:rPr>
              <a:t>Kotlin</a:t>
            </a:r>
            <a:r>
              <a:rPr lang="es-ES_tradnl" sz="2400" dirty="0">
                <a:latin typeface="SF Pro Display" pitchFamily="2" charset="0"/>
                <a:ea typeface="SF Pro Display" pitchFamily="2" charset="0"/>
              </a:rPr>
              <a:t> o Java de nuestro proyecto. La primera son los archivos .</a:t>
            </a:r>
            <a:r>
              <a:rPr lang="es-ES_tradnl" sz="2400" dirty="0" err="1">
                <a:latin typeface="SF Pro Display" pitchFamily="2" charset="0"/>
                <a:ea typeface="SF Pro Display" pitchFamily="2" charset="0"/>
              </a:rPr>
              <a:t>kt</a:t>
            </a:r>
            <a:r>
              <a:rPr lang="es-ES_tradnl" sz="2400" dirty="0">
                <a:latin typeface="SF Pro Display" pitchFamily="2" charset="0"/>
                <a:ea typeface="SF Pro Display" pitchFamily="2" charset="0"/>
              </a:rPr>
              <a:t> o .java de la construcción de la aplicación, las que digan Test es para hacer pruebas especializadas con nuestra app para buscar errores.</a:t>
            </a:r>
            <a:r>
              <a:rPr lang="es-ES_tradnl" sz="1800" dirty="0">
                <a:latin typeface="SF Pro Display" pitchFamily="2" charset="0"/>
                <a:ea typeface="SF Pro Display" pitchFamily="2" charset="0"/>
              </a:rPr>
              <a:t> </a:t>
            </a:r>
          </a:p>
        </p:txBody>
      </p:sp>
      <p:sp>
        <p:nvSpPr>
          <p:cNvPr id="10" name="Rectangle 9">
            <a:extLst>
              <a:ext uri="{FF2B5EF4-FFF2-40B4-BE49-F238E27FC236}">
                <a16:creationId xmlns:a16="http://schemas.microsoft.com/office/drawing/2014/main" id="{4924E891-DF74-0B4F-9CBD-4E926D9098AC}"/>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2" name="Graphic 11">
            <a:extLst>
              <a:ext uri="{FF2B5EF4-FFF2-40B4-BE49-F238E27FC236}">
                <a16:creationId xmlns:a16="http://schemas.microsoft.com/office/drawing/2014/main" id="{EA7BB57C-374B-2A43-90B0-D808FC4A6F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246" y="2932286"/>
            <a:ext cx="1006634" cy="1006634"/>
          </a:xfrm>
          <a:prstGeom prst="rect">
            <a:avLst/>
          </a:prstGeom>
        </p:spPr>
      </p:pic>
    </p:spTree>
    <p:extLst>
      <p:ext uri="{BB962C8B-B14F-4D97-AF65-F5344CB8AC3E}">
        <p14:creationId xmlns:p14="http://schemas.microsoft.com/office/powerpoint/2010/main" val="2262290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D34B6194-DEFD-A947-A152-2BDA755E189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5" name="Rectangle 4">
            <a:extLst>
              <a:ext uri="{FF2B5EF4-FFF2-40B4-BE49-F238E27FC236}">
                <a16:creationId xmlns:a16="http://schemas.microsoft.com/office/drawing/2014/main" id="{CBB23DA5-7B26-A340-9F16-0C22974F0355}"/>
              </a:ext>
            </a:extLst>
          </p:cNvPr>
          <p:cNvSpPr/>
          <p:nvPr/>
        </p:nvSpPr>
        <p:spPr>
          <a:xfrm>
            <a:off x="6608144" y="436967"/>
            <a:ext cx="5355953" cy="707886"/>
          </a:xfrm>
          <a:prstGeom prst="rect">
            <a:avLst/>
          </a:prstGeom>
        </p:spPr>
        <p:txBody>
          <a:bodyPr wrap="none">
            <a:spAutoFit/>
          </a:bodyPr>
          <a:lstStyle/>
          <a:p>
            <a:r>
              <a:rPr lang="es-ES_tradnl" sz="4000" b="1" dirty="0">
                <a:latin typeface="SF Pro Display" pitchFamily="2" charset="0"/>
                <a:ea typeface="SF Pro Display" pitchFamily="2" charset="0"/>
              </a:rPr>
              <a:t>Carpetas del proyecto</a:t>
            </a:r>
            <a:endParaRPr lang="es-ES_tradnl" sz="4000" dirty="0"/>
          </a:p>
        </p:txBody>
      </p:sp>
      <p:sp>
        <p:nvSpPr>
          <p:cNvPr id="6" name="Rectangle 5">
            <a:extLst>
              <a:ext uri="{FF2B5EF4-FFF2-40B4-BE49-F238E27FC236}">
                <a16:creationId xmlns:a16="http://schemas.microsoft.com/office/drawing/2014/main" id="{C43C04A2-425A-D24D-AEEA-2D687A07429A}"/>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6">
            <a:extLst>
              <a:ext uri="{FF2B5EF4-FFF2-40B4-BE49-F238E27FC236}">
                <a16:creationId xmlns:a16="http://schemas.microsoft.com/office/drawing/2014/main" id="{6CCED6AC-F17B-5B46-81B2-183E74268BA2}"/>
              </a:ext>
            </a:extLst>
          </p:cNvPr>
          <p:cNvPicPr>
            <a:picLocks noChangeAspect="1"/>
          </p:cNvPicPr>
          <p:nvPr/>
        </p:nvPicPr>
        <p:blipFill>
          <a:blip r:embed="rId4"/>
          <a:stretch>
            <a:fillRect/>
          </a:stretch>
        </p:blipFill>
        <p:spPr>
          <a:xfrm>
            <a:off x="587207" y="630488"/>
            <a:ext cx="4753967" cy="5487517"/>
          </a:xfrm>
          <a:prstGeom prst="rect">
            <a:avLst/>
          </a:prstGeom>
        </p:spPr>
      </p:pic>
      <p:sp>
        <p:nvSpPr>
          <p:cNvPr id="10" name="Content Placeholder 2">
            <a:extLst>
              <a:ext uri="{FF2B5EF4-FFF2-40B4-BE49-F238E27FC236}">
                <a16:creationId xmlns:a16="http://schemas.microsoft.com/office/drawing/2014/main" id="{7AFA262A-295F-6847-931F-E1763364EF7D}"/>
              </a:ext>
            </a:extLst>
          </p:cNvPr>
          <p:cNvSpPr>
            <a:spLocks noGrp="1"/>
          </p:cNvSpPr>
          <p:nvPr>
            <p:ph idx="1"/>
          </p:nvPr>
        </p:nvSpPr>
        <p:spPr>
          <a:xfrm>
            <a:off x="5743073" y="1441267"/>
            <a:ext cx="6221023" cy="4389907"/>
          </a:xfrm>
        </p:spPr>
        <p:txBody>
          <a:bodyPr>
            <a:normAutofit lnSpcReduction="10000"/>
          </a:bodyPr>
          <a:lstStyle/>
          <a:p>
            <a:pPr marL="0" indent="0" algn="r">
              <a:buNone/>
            </a:pPr>
            <a:r>
              <a:rPr lang="es-ES_tradnl" sz="2400" b="1" dirty="0">
                <a:latin typeface="SF Pro Display" pitchFamily="2" charset="0"/>
                <a:ea typeface="SF Pro Display" pitchFamily="2" charset="0"/>
              </a:rPr>
              <a:t>RES</a:t>
            </a:r>
          </a:p>
          <a:p>
            <a:pPr marL="0" indent="0" algn="r">
              <a:lnSpc>
                <a:spcPct val="120000"/>
              </a:lnSpc>
              <a:buNone/>
            </a:pPr>
            <a:r>
              <a:rPr lang="es-ES_tradnl" sz="2000" dirty="0">
                <a:latin typeface="SF Pro Display" pitchFamily="2" charset="0"/>
                <a:ea typeface="SF Pro Display" pitchFamily="2" charset="0"/>
              </a:rPr>
              <a:t>Dentro encontramos carpetas correspondientes a los elementos gráficos de nuestro proyecto. Diseño de pantallas, imágenes, estilos, colores, textos, etc</a:t>
            </a:r>
            <a:r>
              <a:rPr lang="es-ES_tradnl" sz="2200" dirty="0">
                <a:latin typeface="SF Pro Display" pitchFamily="2" charset="0"/>
                <a:ea typeface="SF Pro Display" pitchFamily="2" charset="0"/>
              </a:rPr>
              <a:t>.</a:t>
            </a:r>
          </a:p>
          <a:p>
            <a:pPr marL="0" indent="0" algn="r">
              <a:buNone/>
            </a:pPr>
            <a:endParaRPr lang="es-ES_tradnl" sz="2400" dirty="0">
              <a:latin typeface="SF Pro Display" pitchFamily="2" charset="0"/>
              <a:ea typeface="SF Pro Display" pitchFamily="2" charset="0"/>
            </a:endParaRPr>
          </a:p>
          <a:p>
            <a:pPr marL="0" indent="0" algn="r">
              <a:buNone/>
            </a:pPr>
            <a:r>
              <a:rPr lang="es-ES_tradnl" sz="2400" b="1" dirty="0" err="1">
                <a:latin typeface="SF Pro Display" pitchFamily="2" charset="0"/>
                <a:ea typeface="SF Pro Display" pitchFamily="2" charset="0"/>
              </a:rPr>
              <a:t>Gradle</a:t>
            </a:r>
            <a:r>
              <a:rPr lang="es-ES_tradnl" sz="2400" b="1" dirty="0">
                <a:latin typeface="SF Pro Display" pitchFamily="2" charset="0"/>
                <a:ea typeface="SF Pro Display" pitchFamily="2" charset="0"/>
              </a:rPr>
              <a:t> Scripts</a:t>
            </a:r>
          </a:p>
          <a:p>
            <a:pPr marL="0" indent="0" algn="r">
              <a:lnSpc>
                <a:spcPct val="120000"/>
              </a:lnSpc>
              <a:buNone/>
            </a:pPr>
            <a:r>
              <a:rPr lang="es-ES_tradnl" sz="2000" dirty="0">
                <a:latin typeface="SF Pro Display" pitchFamily="2" charset="0"/>
                <a:ea typeface="SF Pro Display" pitchFamily="2" charset="0"/>
              </a:rPr>
              <a:t>Aquí solamente por el momento nos limitamos al </a:t>
            </a:r>
            <a:r>
              <a:rPr lang="es-ES_tradnl" sz="2000" dirty="0" err="1">
                <a:latin typeface="SF Pro Display" pitchFamily="2" charset="0"/>
                <a:ea typeface="SF Pro Display" pitchFamily="2" charset="0"/>
              </a:rPr>
              <a:t>gradle</a:t>
            </a:r>
            <a:r>
              <a:rPr lang="es-ES_tradnl" sz="2000" dirty="0">
                <a:latin typeface="SF Pro Display" pitchFamily="2" charset="0"/>
                <a:ea typeface="SF Pro Display" pitchFamily="2" charset="0"/>
              </a:rPr>
              <a:t> a nivel de proyecto (Project: -----) y el script a nivel módulo app (Module: app). Nos permitirá usar bibliotecas externas como Google </a:t>
            </a:r>
            <a:r>
              <a:rPr lang="es-ES_tradnl" sz="2000" dirty="0" err="1">
                <a:latin typeface="SF Pro Display" pitchFamily="2" charset="0"/>
                <a:ea typeface="SF Pro Display" pitchFamily="2" charset="0"/>
              </a:rPr>
              <a:t>Maps</a:t>
            </a:r>
            <a:r>
              <a:rPr lang="es-ES_tradnl" sz="2000" dirty="0">
                <a:latin typeface="SF Pro Display" pitchFamily="2" charset="0"/>
                <a:ea typeface="SF Pro Display" pitchFamily="2" charset="0"/>
              </a:rPr>
              <a:t>, </a:t>
            </a:r>
            <a:r>
              <a:rPr lang="es-ES_tradnl" sz="2000" dirty="0" err="1">
                <a:latin typeface="SF Pro Display" pitchFamily="2" charset="0"/>
                <a:ea typeface="SF Pro Display" pitchFamily="2" charset="0"/>
              </a:rPr>
              <a:t>Firebase</a:t>
            </a:r>
            <a:r>
              <a:rPr lang="es-ES_tradnl" sz="2000" dirty="0">
                <a:latin typeface="SF Pro Display" pitchFamily="2" charset="0"/>
                <a:ea typeface="SF Pro Display" pitchFamily="2" charset="0"/>
              </a:rPr>
              <a:t>, </a:t>
            </a:r>
            <a:r>
              <a:rPr lang="es-ES_tradnl" sz="2000" dirty="0" err="1">
                <a:latin typeface="SF Pro Display" pitchFamily="2" charset="0"/>
                <a:ea typeface="SF Pro Display" pitchFamily="2" charset="0"/>
              </a:rPr>
              <a:t>Carousels</a:t>
            </a:r>
            <a:r>
              <a:rPr lang="es-ES_tradnl" sz="2000" dirty="0">
                <a:latin typeface="SF Pro Display" pitchFamily="2" charset="0"/>
                <a:ea typeface="SF Pro Display" pitchFamily="2" charset="0"/>
              </a:rPr>
              <a:t>, Material </a:t>
            </a:r>
            <a:r>
              <a:rPr lang="es-ES_tradnl" sz="2000" dirty="0" err="1">
                <a:latin typeface="SF Pro Display" pitchFamily="2" charset="0"/>
                <a:ea typeface="SF Pro Display" pitchFamily="2" charset="0"/>
              </a:rPr>
              <a:t>Design</a:t>
            </a:r>
            <a:r>
              <a:rPr lang="es-ES_tradnl" sz="2000" dirty="0">
                <a:latin typeface="SF Pro Display" pitchFamily="2" charset="0"/>
                <a:ea typeface="SF Pro Display" pitchFamily="2" charset="0"/>
              </a:rPr>
              <a:t>, etc.</a:t>
            </a:r>
          </a:p>
        </p:txBody>
      </p:sp>
      <p:pic>
        <p:nvPicPr>
          <p:cNvPr id="11" name="Graphic 10">
            <a:extLst>
              <a:ext uri="{FF2B5EF4-FFF2-40B4-BE49-F238E27FC236}">
                <a16:creationId xmlns:a16="http://schemas.microsoft.com/office/drawing/2014/main" id="{458BF4E6-B7EF-DD4E-9762-39170ECBF4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246" y="2932286"/>
            <a:ext cx="1006634" cy="1006634"/>
          </a:xfrm>
          <a:prstGeom prst="rect">
            <a:avLst/>
          </a:prstGeom>
        </p:spPr>
      </p:pic>
    </p:spTree>
    <p:extLst>
      <p:ext uri="{BB962C8B-B14F-4D97-AF65-F5344CB8AC3E}">
        <p14:creationId xmlns:p14="http://schemas.microsoft.com/office/powerpoint/2010/main" val="409516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2FBB-4CCD-BE43-883D-45A106E1FAF0}"/>
              </a:ext>
            </a:extLst>
          </p:cNvPr>
          <p:cNvSpPr>
            <a:spLocks noGrp="1"/>
          </p:cNvSpPr>
          <p:nvPr>
            <p:ph type="title"/>
          </p:nvPr>
        </p:nvSpPr>
        <p:spPr>
          <a:xfrm>
            <a:off x="648929" y="629266"/>
            <a:ext cx="4282834" cy="1259495"/>
          </a:xfrm>
        </p:spPr>
        <p:txBody>
          <a:bodyPr>
            <a:normAutofit/>
          </a:bodyPr>
          <a:lstStyle/>
          <a:p>
            <a:r>
              <a:rPr lang="es-ES_tradnl" b="1" dirty="0">
                <a:latin typeface="SF Pro Display" pitchFamily="2" charset="0"/>
                <a:ea typeface="SF Pro Display" pitchFamily="2" charset="0"/>
              </a:rPr>
              <a:t>Archivos XML</a:t>
            </a:r>
          </a:p>
        </p:txBody>
      </p:sp>
      <p:sp>
        <p:nvSpPr>
          <p:cNvPr id="3" name="Content Placeholder 2">
            <a:extLst>
              <a:ext uri="{FF2B5EF4-FFF2-40B4-BE49-F238E27FC236}">
                <a16:creationId xmlns:a16="http://schemas.microsoft.com/office/drawing/2014/main" id="{943CAD43-8E11-8243-A7E8-CEB731585F57}"/>
              </a:ext>
            </a:extLst>
          </p:cNvPr>
          <p:cNvSpPr>
            <a:spLocks noGrp="1"/>
          </p:cNvSpPr>
          <p:nvPr>
            <p:ph idx="1"/>
          </p:nvPr>
        </p:nvSpPr>
        <p:spPr>
          <a:xfrm>
            <a:off x="648930" y="1888760"/>
            <a:ext cx="4282834" cy="4400059"/>
          </a:xfrm>
        </p:spPr>
        <p:txBody>
          <a:bodyPr>
            <a:normAutofit lnSpcReduction="10000"/>
          </a:bodyPr>
          <a:lstStyle/>
          <a:p>
            <a:pPr marL="0" indent="0">
              <a:buNone/>
            </a:pPr>
            <a:r>
              <a:rPr lang="en-US" sz="1200" i="1" dirty="0">
                <a:latin typeface="Courier New" panose="02070309020205020404" pitchFamily="49" charset="0"/>
                <a:ea typeface="SF Pro Display" pitchFamily="2" charset="0"/>
                <a:cs typeface="Courier New" panose="02070309020205020404" pitchFamily="49" charset="0"/>
              </a:rPr>
              <a:t>XML, </a:t>
            </a:r>
            <a:r>
              <a:rPr lang="en-US" sz="1200" i="1" dirty="0" err="1">
                <a:latin typeface="Courier New" panose="02070309020205020404" pitchFamily="49" charset="0"/>
                <a:ea typeface="SF Pro Display" pitchFamily="2" charset="0"/>
                <a:cs typeface="Courier New" panose="02070309020205020404" pitchFamily="49" charset="0"/>
              </a:rPr>
              <a:t>siglas</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en</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inglés</a:t>
            </a:r>
            <a:r>
              <a:rPr lang="en-US" sz="1200" i="1" dirty="0">
                <a:latin typeface="Courier New" panose="02070309020205020404" pitchFamily="49" charset="0"/>
                <a:ea typeface="SF Pro Display" pitchFamily="2" charset="0"/>
                <a:cs typeface="Courier New" panose="02070309020205020404" pitchFamily="49" charset="0"/>
              </a:rPr>
              <a:t> de </a:t>
            </a:r>
            <a:r>
              <a:rPr lang="en-US" sz="1200" i="1" dirty="0" err="1">
                <a:latin typeface="Courier New" panose="02070309020205020404" pitchFamily="49" charset="0"/>
                <a:ea typeface="SF Pro Display" pitchFamily="2" charset="0"/>
                <a:cs typeface="Courier New" panose="02070309020205020404" pitchFamily="49" charset="0"/>
              </a:rPr>
              <a:t>eXtensible</a:t>
            </a:r>
            <a:r>
              <a:rPr lang="en-US" sz="1200" i="1" dirty="0">
                <a:latin typeface="Courier New" panose="02070309020205020404" pitchFamily="49" charset="0"/>
                <a:ea typeface="SF Pro Display" pitchFamily="2" charset="0"/>
                <a:cs typeface="Courier New" panose="02070309020205020404" pitchFamily="49" charset="0"/>
              </a:rPr>
              <a:t> Markup Language, </a:t>
            </a:r>
            <a:r>
              <a:rPr lang="en-US" sz="1200" i="1" dirty="0" err="1">
                <a:latin typeface="Courier New" panose="02070309020205020404" pitchFamily="49" charset="0"/>
                <a:ea typeface="SF Pro Display" pitchFamily="2" charset="0"/>
                <a:cs typeface="Courier New" panose="02070309020205020404" pitchFamily="49" charset="0"/>
              </a:rPr>
              <a:t>traducido</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como</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Lenguaje</a:t>
            </a:r>
            <a:r>
              <a:rPr lang="en-US" sz="1200" i="1" dirty="0">
                <a:latin typeface="Courier New" panose="02070309020205020404" pitchFamily="49" charset="0"/>
                <a:ea typeface="SF Pro Display" pitchFamily="2" charset="0"/>
                <a:cs typeface="Courier New" panose="02070309020205020404" pitchFamily="49" charset="0"/>
              </a:rPr>
              <a:t> de </a:t>
            </a:r>
            <a:r>
              <a:rPr lang="en-US" sz="1200" i="1" dirty="0" err="1">
                <a:latin typeface="Courier New" panose="02070309020205020404" pitchFamily="49" charset="0"/>
                <a:ea typeface="SF Pro Display" pitchFamily="2" charset="0"/>
                <a:cs typeface="Courier New" panose="02070309020205020404" pitchFamily="49" charset="0"/>
              </a:rPr>
              <a:t>Marcado</a:t>
            </a:r>
            <a:r>
              <a:rPr lang="en-US" sz="1200" i="1" dirty="0">
                <a:latin typeface="Courier New" panose="02070309020205020404" pitchFamily="49" charset="0"/>
                <a:ea typeface="SF Pro Display" pitchFamily="2" charset="0"/>
                <a:cs typeface="Courier New" panose="02070309020205020404" pitchFamily="49" charset="0"/>
              </a:rPr>
              <a:t> Extensible" o "</a:t>
            </a:r>
            <a:r>
              <a:rPr lang="en-US" sz="1200" i="1" dirty="0" err="1">
                <a:latin typeface="Courier New" panose="02070309020205020404" pitchFamily="49" charset="0"/>
                <a:ea typeface="SF Pro Display" pitchFamily="2" charset="0"/>
                <a:cs typeface="Courier New" panose="02070309020205020404" pitchFamily="49" charset="0"/>
              </a:rPr>
              <a:t>Lenguaje</a:t>
            </a:r>
            <a:r>
              <a:rPr lang="en-US" sz="1200" i="1" dirty="0">
                <a:latin typeface="Courier New" panose="02070309020205020404" pitchFamily="49" charset="0"/>
                <a:ea typeface="SF Pro Display" pitchFamily="2" charset="0"/>
                <a:cs typeface="Courier New" panose="02070309020205020404" pitchFamily="49" charset="0"/>
              </a:rPr>
              <a:t> de </a:t>
            </a:r>
            <a:r>
              <a:rPr lang="en-US" sz="1200" i="1" dirty="0" err="1">
                <a:latin typeface="Courier New" panose="02070309020205020404" pitchFamily="49" charset="0"/>
                <a:ea typeface="SF Pro Display" pitchFamily="2" charset="0"/>
                <a:cs typeface="Courier New" panose="02070309020205020404" pitchFamily="49" charset="0"/>
              </a:rPr>
              <a:t>Marcas</a:t>
            </a:r>
            <a:r>
              <a:rPr lang="en-US" sz="1200" i="1" dirty="0">
                <a:latin typeface="Courier New" panose="02070309020205020404" pitchFamily="49" charset="0"/>
                <a:ea typeface="SF Pro Display" pitchFamily="2" charset="0"/>
                <a:cs typeface="Courier New" panose="02070309020205020404" pitchFamily="49" charset="0"/>
              </a:rPr>
              <a:t> Extensible", es un </a:t>
            </a:r>
            <a:r>
              <a:rPr lang="en-US" sz="1200" i="1" dirty="0" err="1">
                <a:latin typeface="Courier New" panose="02070309020205020404" pitchFamily="49" charset="0"/>
                <a:ea typeface="SF Pro Display" pitchFamily="2" charset="0"/>
                <a:cs typeface="Courier New" panose="02070309020205020404" pitchFamily="49" charset="0"/>
              </a:rPr>
              <a:t>metalenguaje</a:t>
            </a:r>
            <a:r>
              <a:rPr lang="en-US" sz="1200" i="1" dirty="0">
                <a:latin typeface="Courier New" panose="02070309020205020404" pitchFamily="49" charset="0"/>
                <a:ea typeface="SF Pro Display" pitchFamily="2" charset="0"/>
                <a:cs typeface="Courier New" panose="02070309020205020404" pitchFamily="49" charset="0"/>
              </a:rPr>
              <a:t> que </a:t>
            </a:r>
            <a:r>
              <a:rPr lang="en-US" sz="1200" i="1" dirty="0" err="1">
                <a:latin typeface="Courier New" panose="02070309020205020404" pitchFamily="49" charset="0"/>
                <a:ea typeface="SF Pro Display" pitchFamily="2" charset="0"/>
                <a:cs typeface="Courier New" panose="02070309020205020404" pitchFamily="49" charset="0"/>
              </a:rPr>
              <a:t>permite</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definir</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lenguajes</a:t>
            </a:r>
            <a:r>
              <a:rPr lang="en-US" sz="1200" i="1" dirty="0">
                <a:latin typeface="Courier New" panose="02070309020205020404" pitchFamily="49" charset="0"/>
                <a:ea typeface="SF Pro Display" pitchFamily="2" charset="0"/>
                <a:cs typeface="Courier New" panose="02070309020205020404" pitchFamily="49" charset="0"/>
              </a:rPr>
              <a:t> de </a:t>
            </a:r>
            <a:r>
              <a:rPr lang="en-US" sz="1200" i="1" dirty="0" err="1">
                <a:latin typeface="Courier New" panose="02070309020205020404" pitchFamily="49" charset="0"/>
                <a:ea typeface="SF Pro Display" pitchFamily="2" charset="0"/>
                <a:cs typeface="Courier New" panose="02070309020205020404" pitchFamily="49" charset="0"/>
              </a:rPr>
              <a:t>marcas</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desarrollado</a:t>
            </a:r>
            <a:r>
              <a:rPr lang="en-US" sz="1200" i="1" dirty="0">
                <a:latin typeface="Courier New" panose="02070309020205020404" pitchFamily="49" charset="0"/>
                <a:ea typeface="SF Pro Display" pitchFamily="2" charset="0"/>
                <a:cs typeface="Courier New" panose="02070309020205020404" pitchFamily="49" charset="0"/>
              </a:rPr>
              <a:t> por el World Wide Web Consortium </a:t>
            </a:r>
            <a:r>
              <a:rPr lang="en-US" sz="1200" i="1" dirty="0" err="1">
                <a:latin typeface="Courier New" panose="02070309020205020404" pitchFamily="49" charset="0"/>
                <a:ea typeface="SF Pro Display" pitchFamily="2" charset="0"/>
                <a:cs typeface="Courier New" panose="02070309020205020404" pitchFamily="49" charset="0"/>
              </a:rPr>
              <a:t>utilizado</a:t>
            </a:r>
            <a:r>
              <a:rPr lang="en-US" sz="1200" i="1" dirty="0">
                <a:latin typeface="Courier New" panose="02070309020205020404" pitchFamily="49" charset="0"/>
                <a:ea typeface="SF Pro Display" pitchFamily="2" charset="0"/>
                <a:cs typeface="Courier New" panose="02070309020205020404" pitchFamily="49" charset="0"/>
              </a:rPr>
              <a:t> para </a:t>
            </a:r>
            <a:r>
              <a:rPr lang="en-US" sz="1200" i="1" dirty="0" err="1">
                <a:latin typeface="Courier New" panose="02070309020205020404" pitchFamily="49" charset="0"/>
                <a:ea typeface="SF Pro Display" pitchFamily="2" charset="0"/>
                <a:cs typeface="Courier New" panose="02070309020205020404" pitchFamily="49" charset="0"/>
              </a:rPr>
              <a:t>almacenar</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datos</a:t>
            </a:r>
            <a:r>
              <a:rPr lang="en-US" sz="1200" i="1" dirty="0">
                <a:latin typeface="Courier New" panose="02070309020205020404" pitchFamily="49" charset="0"/>
                <a:ea typeface="SF Pro Display" pitchFamily="2" charset="0"/>
                <a:cs typeface="Courier New" panose="02070309020205020404" pitchFamily="49" charset="0"/>
              </a:rPr>
              <a:t> </a:t>
            </a:r>
            <a:r>
              <a:rPr lang="en-US" sz="1200" i="1" dirty="0" err="1">
                <a:latin typeface="Courier New" panose="02070309020205020404" pitchFamily="49" charset="0"/>
                <a:ea typeface="SF Pro Display" pitchFamily="2" charset="0"/>
                <a:cs typeface="Courier New" panose="02070309020205020404" pitchFamily="49" charset="0"/>
              </a:rPr>
              <a:t>en</a:t>
            </a:r>
            <a:r>
              <a:rPr lang="en-US" sz="1200" i="1" dirty="0">
                <a:latin typeface="Courier New" panose="02070309020205020404" pitchFamily="49" charset="0"/>
                <a:ea typeface="SF Pro Display" pitchFamily="2" charset="0"/>
                <a:cs typeface="Courier New" panose="02070309020205020404" pitchFamily="49" charset="0"/>
              </a:rPr>
              <a:t> forma legible</a:t>
            </a:r>
          </a:p>
          <a:p>
            <a:pPr marL="0" indent="0">
              <a:buNone/>
            </a:pPr>
            <a:r>
              <a:rPr lang="es-ES_tradnl" sz="1800" dirty="0">
                <a:latin typeface="SF Pro Display" pitchFamily="2" charset="0"/>
                <a:ea typeface="SF Pro Display" pitchFamily="2" charset="0"/>
              </a:rPr>
              <a:t>Son archivos ”parecidos” a HTML y que describen una estructura. Pueden servir para muchas cosas como para definir una estructura de pantalla, estilos, una imagen, etc. Son los archivos gráficos con los que cuenta Android para estructurar su entorno gráfico.</a:t>
            </a:r>
          </a:p>
          <a:p>
            <a:pPr marL="0" indent="0">
              <a:buNone/>
            </a:pPr>
            <a:r>
              <a:rPr lang="es-ES_tradnl" sz="1800" dirty="0">
                <a:latin typeface="SF Pro Display" pitchFamily="2" charset="0"/>
                <a:ea typeface="SF Pro Display" pitchFamily="2" charset="0"/>
              </a:rPr>
              <a:t>Necesitaremos siempre colocar como parte de los atributos de cualquier elemento gráfico un id para referirnos a éste en el código </a:t>
            </a:r>
            <a:r>
              <a:rPr lang="es-ES_tradnl" sz="1800" dirty="0" err="1">
                <a:latin typeface="SF Pro Display" pitchFamily="2" charset="0"/>
                <a:ea typeface="SF Pro Display" pitchFamily="2" charset="0"/>
              </a:rPr>
              <a:t>Kotlin</a:t>
            </a:r>
            <a:r>
              <a:rPr lang="es-ES_tradnl" sz="1800" dirty="0">
                <a:latin typeface="SF Pro Display" pitchFamily="2" charset="0"/>
                <a:ea typeface="SF Pro Display" pitchFamily="2" charset="0"/>
              </a:rPr>
              <a:t> o Java.</a:t>
            </a:r>
          </a:p>
          <a:p>
            <a:pPr marL="0" indent="0">
              <a:buNone/>
            </a:pPr>
            <a:r>
              <a:rPr lang="es-ES_tradnl" sz="1800" b="1" dirty="0" err="1">
                <a:solidFill>
                  <a:srgbClr val="7030A0"/>
                </a:solidFill>
                <a:latin typeface="Courier New" panose="02070309020205020404" pitchFamily="49" charset="0"/>
                <a:ea typeface="SF Pro Display" pitchFamily="2" charset="0"/>
                <a:cs typeface="Courier New" panose="02070309020205020404" pitchFamily="49" charset="0"/>
              </a:rPr>
              <a:t>android:</a:t>
            </a:r>
            <a:r>
              <a:rPr lang="es-ES_tradnl" sz="1800" b="1" dirty="0" err="1">
                <a:solidFill>
                  <a:srgbClr val="0070C0"/>
                </a:solidFill>
                <a:latin typeface="Courier New" panose="02070309020205020404" pitchFamily="49" charset="0"/>
                <a:ea typeface="SF Pro Display" pitchFamily="2" charset="0"/>
                <a:cs typeface="Courier New" panose="02070309020205020404" pitchFamily="49" charset="0"/>
              </a:rPr>
              <a:t>id</a:t>
            </a:r>
            <a:r>
              <a:rPr lang="es-ES_tradnl" sz="1800" b="1" dirty="0">
                <a:solidFill>
                  <a:srgbClr val="0070C0"/>
                </a:solidFill>
                <a:latin typeface="Courier New" panose="02070309020205020404" pitchFamily="49" charset="0"/>
                <a:ea typeface="SF Pro Display" pitchFamily="2" charset="0"/>
                <a:cs typeface="Courier New" panose="02070309020205020404" pitchFamily="49" charset="0"/>
              </a:rPr>
              <a:t>= </a:t>
            </a:r>
            <a:r>
              <a:rPr lang="en-US" sz="1800" b="1" dirty="0">
                <a:solidFill>
                  <a:srgbClr val="00B050"/>
                </a:solidFill>
                <a:latin typeface="Courier New" panose="02070309020205020404" pitchFamily="49" charset="0"/>
                <a:cs typeface="Courier New" panose="02070309020205020404" pitchFamily="49" charset="0"/>
              </a:rPr>
              <a:t>"</a:t>
            </a:r>
            <a:r>
              <a:rPr lang="es-ES_tradnl" sz="1800" b="1" dirty="0">
                <a:solidFill>
                  <a:srgbClr val="00B050"/>
                </a:solidFill>
                <a:latin typeface="Courier New" panose="02070309020205020404" pitchFamily="49" charset="0"/>
                <a:ea typeface="SF Pro Display" pitchFamily="2" charset="0"/>
                <a:cs typeface="Courier New" panose="02070309020205020404" pitchFamily="49" charset="0"/>
              </a:rPr>
              <a:t>@id/nombre</a:t>
            </a:r>
            <a:r>
              <a:rPr lang="en-US" sz="1800" b="1" dirty="0">
                <a:solidFill>
                  <a:srgbClr val="00B050"/>
                </a:solidFill>
                <a:latin typeface="Courier New" panose="02070309020205020404" pitchFamily="49" charset="0"/>
                <a:cs typeface="Courier New" panose="02070309020205020404" pitchFamily="49" charset="0"/>
              </a:rPr>
              <a:t>"</a:t>
            </a:r>
            <a:endParaRPr lang="es-ES_tradnl" sz="1800" b="1" dirty="0">
              <a:solidFill>
                <a:srgbClr val="00B050"/>
              </a:solidFill>
              <a:latin typeface="Courier New" panose="02070309020205020404" pitchFamily="49" charset="0"/>
              <a:ea typeface="SF Pro Display" pitchFamily="2" charset="0"/>
              <a:cs typeface="Courier New" panose="02070309020205020404" pitchFamily="49" charset="0"/>
            </a:endParaRPr>
          </a:p>
          <a:p>
            <a:pPr marL="0" indent="0">
              <a:buNone/>
            </a:pPr>
            <a:endParaRPr lang="es-ES_tradnl" sz="1000" i="1" dirty="0">
              <a:latin typeface="Courier New" panose="02070309020205020404" pitchFamily="49" charset="0"/>
              <a:ea typeface="SF Pro Display" pitchFamily="2" charset="0"/>
              <a:cs typeface="Courier New" panose="02070309020205020404" pitchFamily="49" charset="0"/>
            </a:endParaRPr>
          </a:p>
        </p:txBody>
      </p:sp>
      <p:pic>
        <p:nvPicPr>
          <p:cNvPr id="5" name="Picture 4" descr="A picture containing food&#10;&#10;Description automatically generated">
            <a:extLst>
              <a:ext uri="{FF2B5EF4-FFF2-40B4-BE49-F238E27FC236}">
                <a16:creationId xmlns:a16="http://schemas.microsoft.com/office/drawing/2014/main" id="{165759F2-E50C-D940-A037-1E447C87561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7" name="Rectangle 6">
            <a:extLst>
              <a:ext uri="{FF2B5EF4-FFF2-40B4-BE49-F238E27FC236}">
                <a16:creationId xmlns:a16="http://schemas.microsoft.com/office/drawing/2014/main" id="{6A5850F4-7188-D144-9C9E-B4B1D748CBB9}"/>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TextBox 3">
            <a:extLst>
              <a:ext uri="{FF2B5EF4-FFF2-40B4-BE49-F238E27FC236}">
                <a16:creationId xmlns:a16="http://schemas.microsoft.com/office/drawing/2014/main" id="{D12A1556-F88B-934B-BA67-56D0D1B701B8}"/>
              </a:ext>
            </a:extLst>
          </p:cNvPr>
          <p:cNvSpPr txBox="1"/>
          <p:nvPr/>
        </p:nvSpPr>
        <p:spPr>
          <a:xfrm>
            <a:off x="5425398" y="1724532"/>
            <a:ext cx="6766582" cy="4185761"/>
          </a:xfrm>
          <a:prstGeom prst="rect">
            <a:avLst/>
          </a:prstGeom>
          <a:noFill/>
        </p:spPr>
        <p:txBody>
          <a:bodyPr wrap="square" rtlCol="0">
            <a:spAutoFit/>
          </a:bodyPr>
          <a:lstStyle/>
          <a:p>
            <a:r>
              <a:rPr lang="en-US" sz="1400" b="1" i="1" dirty="0">
                <a:solidFill>
                  <a:srgbClr val="0070C0"/>
                </a:solidFill>
                <a:latin typeface="Courier New" panose="02070309020205020404" pitchFamily="49" charset="0"/>
                <a:cs typeface="Courier New" panose="02070309020205020404" pitchFamily="49" charset="0"/>
              </a:rPr>
              <a:t>&lt;?</a:t>
            </a:r>
            <a:r>
              <a:rPr lang="en-US" sz="1400" b="1" dirty="0">
                <a:solidFill>
                  <a:srgbClr val="0070C0"/>
                </a:solidFill>
                <a:latin typeface="Courier New" panose="02070309020205020404" pitchFamily="49" charset="0"/>
                <a:cs typeface="Courier New" panose="02070309020205020404" pitchFamily="49" charset="0"/>
              </a:rPr>
              <a:t>xml version=</a:t>
            </a:r>
            <a:r>
              <a:rPr lang="en-US" sz="1400" b="1" dirty="0">
                <a:solidFill>
                  <a:srgbClr val="00B050"/>
                </a:solidFill>
                <a:latin typeface="Courier New" panose="02070309020205020404" pitchFamily="49" charset="0"/>
                <a:cs typeface="Courier New" panose="02070309020205020404" pitchFamily="49" charset="0"/>
              </a:rPr>
              <a:t>"1.0"</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encoding=</a:t>
            </a:r>
            <a:r>
              <a:rPr lang="en-US" sz="1400" b="1" dirty="0">
                <a:solidFill>
                  <a:srgbClr val="00B050"/>
                </a:solidFill>
                <a:latin typeface="Courier New" panose="02070309020205020404" pitchFamily="49" charset="0"/>
                <a:cs typeface="Courier New" panose="02070309020205020404" pitchFamily="49" charset="0"/>
              </a:rPr>
              <a:t>"utf-8"</a:t>
            </a:r>
            <a:r>
              <a:rPr lang="en-US" sz="1400" b="1" dirty="0">
                <a:solidFill>
                  <a:srgbClr val="0070C0"/>
                </a:solidFill>
                <a:latin typeface="Courier New" panose="02070309020205020404" pitchFamily="49" charset="0"/>
                <a:cs typeface="Courier New" panose="02070309020205020404" pitchFamily="49" charset="0"/>
              </a:rPr>
              <a:t>?&gt;</a:t>
            </a:r>
            <a:br>
              <a:rPr lang="en-US" sz="1400" b="1" i="1" dirty="0">
                <a:latin typeface="Courier New" panose="02070309020205020404" pitchFamily="49" charset="0"/>
                <a:cs typeface="Courier New" panose="02070309020205020404" pitchFamily="49" charset="0"/>
              </a:rPr>
            </a:br>
            <a:r>
              <a:rPr lang="en-US" sz="1400" b="1" dirty="0">
                <a:solidFill>
                  <a:srgbClr val="002060"/>
                </a:solidFill>
                <a:latin typeface="Courier New" panose="02070309020205020404" pitchFamily="49" charset="0"/>
                <a:cs typeface="Courier New" panose="02070309020205020404" pitchFamily="49" charset="0"/>
              </a:rPr>
              <a:t>&lt;</a:t>
            </a:r>
            <a:r>
              <a:rPr lang="en-US" sz="1400" b="1" dirty="0" err="1">
                <a:solidFill>
                  <a:srgbClr val="002060"/>
                </a:solidFill>
                <a:latin typeface="Courier New" panose="02070309020205020404" pitchFamily="49" charset="0"/>
                <a:cs typeface="Courier New" panose="02070309020205020404" pitchFamily="49" charset="0"/>
              </a:rPr>
              <a:t>androidx.constraintlayout.widget.ConstraintLayout</a:t>
            </a:r>
            <a:r>
              <a:rPr lang="en-US" sz="1400" b="1" dirty="0">
                <a:solidFill>
                  <a:srgbClr val="00206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xmlns</a:t>
            </a:r>
            <a:r>
              <a:rPr lang="en-US" sz="1400" b="1" dirty="0" err="1">
                <a:latin typeface="Courier New" panose="02070309020205020404" pitchFamily="49" charset="0"/>
                <a:cs typeface="Courier New" panose="02070309020205020404" pitchFamily="49" charset="0"/>
              </a:rPr>
              <a:t>:</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a:solidFill>
                  <a:srgbClr val="00B050"/>
                </a:solidFill>
                <a:latin typeface="Courier New" panose="02070309020205020404" pitchFamily="49" charset="0"/>
                <a:cs typeface="Courier New" panose="02070309020205020404" pitchFamily="49" charset="0"/>
              </a:rPr>
              <a:t>="http://</a:t>
            </a:r>
            <a:r>
              <a:rPr lang="en-US" sz="1400" b="1" dirty="0" err="1">
                <a:solidFill>
                  <a:srgbClr val="00B050"/>
                </a:solidFill>
                <a:latin typeface="Courier New" panose="02070309020205020404" pitchFamily="49" charset="0"/>
                <a:cs typeface="Courier New" panose="02070309020205020404" pitchFamily="49" charset="0"/>
              </a:rPr>
              <a:t>schemas.android.com</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apk</a:t>
            </a:r>
            <a:r>
              <a:rPr lang="en-US" sz="1400" b="1" dirty="0">
                <a:solidFill>
                  <a:srgbClr val="00B050"/>
                </a:solidFill>
                <a:latin typeface="Courier New" panose="02070309020205020404" pitchFamily="49" charset="0"/>
                <a:cs typeface="Courier New" panose="02070309020205020404" pitchFamily="49" charset="0"/>
              </a:rPr>
              <a:t>/res/android"</a:t>
            </a:r>
            <a:br>
              <a:rPr lang="en-US" sz="1400" b="1" dirty="0">
                <a:solidFill>
                  <a:srgbClr val="00B050"/>
                </a:solidFill>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xmlns</a:t>
            </a:r>
            <a:r>
              <a:rPr lang="en-US" sz="1400" b="1" dirty="0" err="1">
                <a:latin typeface="Courier New" panose="02070309020205020404" pitchFamily="49" charset="0"/>
                <a:cs typeface="Courier New" panose="02070309020205020404" pitchFamily="49" charset="0"/>
              </a:rPr>
              <a:t>:</a:t>
            </a:r>
            <a:r>
              <a:rPr lang="en-US" sz="1400" b="1" dirty="0" err="1">
                <a:solidFill>
                  <a:srgbClr val="7030A0"/>
                </a:solidFill>
                <a:latin typeface="Courier New" panose="02070309020205020404" pitchFamily="49" charset="0"/>
                <a:cs typeface="Courier New" panose="02070309020205020404" pitchFamily="49" charset="0"/>
              </a:rPr>
              <a:t>app</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"http://</a:t>
            </a:r>
            <a:r>
              <a:rPr lang="en-US" sz="1400" b="1" dirty="0" err="1">
                <a:solidFill>
                  <a:srgbClr val="00B050"/>
                </a:solidFill>
                <a:latin typeface="Courier New" panose="02070309020205020404" pitchFamily="49" charset="0"/>
                <a:cs typeface="Courier New" panose="02070309020205020404" pitchFamily="49" charset="0"/>
              </a:rPr>
              <a:t>schemas.android.com</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apk</a:t>
            </a:r>
            <a:r>
              <a:rPr lang="en-US" sz="1400" b="1" dirty="0">
                <a:solidFill>
                  <a:srgbClr val="00B050"/>
                </a:solidFill>
                <a:latin typeface="Courier New" panose="02070309020205020404" pitchFamily="49" charset="0"/>
                <a:cs typeface="Courier New" panose="02070309020205020404" pitchFamily="49" charset="0"/>
              </a:rPr>
              <a:t>/res-auto"</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xmlns</a:t>
            </a:r>
            <a:r>
              <a:rPr lang="en-US" sz="1400" b="1" dirty="0" err="1">
                <a:latin typeface="Courier New" panose="02070309020205020404" pitchFamily="49" charset="0"/>
                <a:cs typeface="Courier New" panose="02070309020205020404" pitchFamily="49" charset="0"/>
              </a:rPr>
              <a:t>:</a:t>
            </a:r>
            <a:r>
              <a:rPr lang="en-US" sz="1400" b="1" dirty="0" err="1">
                <a:solidFill>
                  <a:srgbClr val="7030A0"/>
                </a:solidFill>
                <a:latin typeface="Courier New" panose="02070309020205020404" pitchFamily="49" charset="0"/>
                <a:cs typeface="Courier New" panose="02070309020205020404" pitchFamily="49" charset="0"/>
              </a:rPr>
              <a:t>tools</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"http://</a:t>
            </a:r>
            <a:r>
              <a:rPr lang="en-US" sz="1400" b="1" dirty="0" err="1">
                <a:solidFill>
                  <a:srgbClr val="00B050"/>
                </a:solidFill>
                <a:latin typeface="Courier New" panose="02070309020205020404" pitchFamily="49" charset="0"/>
                <a:cs typeface="Courier New" panose="02070309020205020404" pitchFamily="49" charset="0"/>
              </a:rPr>
              <a:t>schemas.android.com</a:t>
            </a:r>
            <a:r>
              <a:rPr lang="en-US" sz="1400" b="1" dirty="0">
                <a:solidFill>
                  <a:srgbClr val="00B050"/>
                </a:solidFill>
                <a:latin typeface="Courier New" panose="02070309020205020404" pitchFamily="49" charset="0"/>
                <a:cs typeface="Courier New" panose="02070309020205020404" pitchFamily="49" charset="0"/>
              </a:rPr>
              <a:t>/tools"</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err="1">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layout_width</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match_parent</a:t>
            </a:r>
            <a:r>
              <a:rPr lang="en-US" sz="1400" b="1" dirty="0">
                <a:solidFill>
                  <a:srgbClr val="00B050"/>
                </a:solidFill>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err="1">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layout_height</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match_parent</a:t>
            </a:r>
            <a:r>
              <a:rPr lang="en-US" sz="1400" b="1" dirty="0">
                <a:solidFill>
                  <a:srgbClr val="00B050"/>
                </a:solidFill>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tools</a:t>
            </a:r>
            <a:r>
              <a:rPr lang="en-US" sz="1400" b="1" dirty="0" err="1">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context</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MainActivity</a:t>
            </a:r>
            <a:r>
              <a:rPr lang="en-US" sz="1400" b="1" dirty="0">
                <a:solidFill>
                  <a:srgbClr val="00B050"/>
                </a:solidFill>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&gt;</a:t>
            </a:r>
            <a:br>
              <a:rPr lang="en-US" sz="1400" b="1" dirty="0">
                <a:latin typeface="Courier New" panose="02070309020205020404" pitchFamily="49" charset="0"/>
                <a:cs typeface="Courier New" panose="02070309020205020404" pitchFamily="49" charset="0"/>
              </a:rPr>
            </a:b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a:solidFill>
                  <a:srgbClr val="002060"/>
                </a:solidFill>
                <a:latin typeface="Courier New" panose="02070309020205020404" pitchFamily="49" charset="0"/>
                <a:cs typeface="Courier New" panose="02070309020205020404" pitchFamily="49" charset="0"/>
              </a:rPr>
              <a:t>&lt;</a:t>
            </a:r>
            <a:r>
              <a:rPr lang="en-US" sz="1400" b="1" dirty="0" err="1">
                <a:solidFill>
                  <a:srgbClr val="002060"/>
                </a:solidFill>
                <a:latin typeface="Courier New" panose="02070309020205020404" pitchFamily="49" charset="0"/>
                <a:cs typeface="Courier New" panose="02070309020205020404" pitchFamily="49" charset="0"/>
              </a:rPr>
              <a:t>TextView</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err="1">
                <a:solidFill>
                  <a:srgbClr val="0070C0"/>
                </a:solidFill>
                <a:latin typeface="Courier New" panose="02070309020205020404" pitchFamily="49" charset="0"/>
                <a:cs typeface="Courier New" panose="02070309020205020404" pitchFamily="49" charset="0"/>
              </a:rPr>
              <a:t>layout_width</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wrap_content</a:t>
            </a:r>
            <a:r>
              <a:rPr lang="en-US" sz="1400" b="1" dirty="0">
                <a:solidFill>
                  <a:srgbClr val="00B050"/>
                </a:solidFill>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err="1">
                <a:solidFill>
                  <a:srgbClr val="0070C0"/>
                </a:solidFill>
                <a:latin typeface="Courier New" panose="02070309020205020404" pitchFamily="49" charset="0"/>
                <a:cs typeface="Courier New" panose="02070309020205020404" pitchFamily="49" charset="0"/>
              </a:rPr>
              <a:t>layout_height</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a:t>
            </a:r>
            <a:r>
              <a:rPr lang="en-US" sz="1400" b="1" dirty="0" err="1">
                <a:solidFill>
                  <a:srgbClr val="00B050"/>
                </a:solidFill>
                <a:latin typeface="Courier New" panose="02070309020205020404" pitchFamily="49" charset="0"/>
                <a:cs typeface="Courier New" panose="02070309020205020404" pitchFamily="49" charset="0"/>
              </a:rPr>
              <a:t>wrap_content</a:t>
            </a:r>
            <a:r>
              <a:rPr lang="en-US" sz="1400" b="1" dirty="0">
                <a:solidFill>
                  <a:srgbClr val="00B050"/>
                </a:solidFill>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android:</a:t>
            </a:r>
            <a:r>
              <a:rPr lang="en-US" sz="1400" b="1" dirty="0" err="1">
                <a:solidFill>
                  <a:srgbClr val="0070C0"/>
                </a:solidFill>
                <a:latin typeface="Courier New" panose="02070309020205020404" pitchFamily="49" charset="0"/>
                <a:cs typeface="Courier New" panose="02070309020205020404" pitchFamily="49" charset="0"/>
              </a:rPr>
              <a:t>text</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"Hello World!"</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app:</a:t>
            </a:r>
            <a:r>
              <a:rPr lang="en-US" sz="1400" b="1" dirty="0" err="1">
                <a:solidFill>
                  <a:srgbClr val="0070C0"/>
                </a:solidFill>
                <a:latin typeface="Courier New" panose="02070309020205020404" pitchFamily="49" charset="0"/>
                <a:cs typeface="Courier New" panose="02070309020205020404" pitchFamily="49" charset="0"/>
              </a:rPr>
              <a:t>layout_constraintBottom_toBottomOf</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"parent"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app:</a:t>
            </a:r>
            <a:r>
              <a:rPr lang="en-US" sz="1400" b="1" dirty="0" err="1">
                <a:solidFill>
                  <a:srgbClr val="0070C0"/>
                </a:solidFill>
                <a:latin typeface="Courier New" panose="02070309020205020404" pitchFamily="49" charset="0"/>
                <a:cs typeface="Courier New" panose="02070309020205020404" pitchFamily="49" charset="0"/>
              </a:rPr>
              <a:t>layout_constraintLeft_toLeftOf</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"parent"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app:</a:t>
            </a:r>
            <a:r>
              <a:rPr lang="en-US" sz="1400" b="1" dirty="0" err="1">
                <a:solidFill>
                  <a:srgbClr val="0070C0"/>
                </a:solidFill>
                <a:latin typeface="Courier New" panose="02070309020205020404" pitchFamily="49" charset="0"/>
                <a:cs typeface="Courier New" panose="02070309020205020404" pitchFamily="49" charset="0"/>
              </a:rPr>
              <a:t>layout_constraintRight_toRightOf</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"parent"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a:t>
            </a:r>
            <a:r>
              <a:rPr lang="en-US" sz="1400" b="1" dirty="0" err="1">
                <a:solidFill>
                  <a:srgbClr val="7030A0"/>
                </a:solidFill>
                <a:latin typeface="Courier New" panose="02070309020205020404" pitchFamily="49" charset="0"/>
                <a:cs typeface="Courier New" panose="02070309020205020404" pitchFamily="49" charset="0"/>
              </a:rPr>
              <a:t>app:</a:t>
            </a:r>
            <a:r>
              <a:rPr lang="en-US" sz="1400" b="1" dirty="0" err="1">
                <a:solidFill>
                  <a:srgbClr val="0070C0"/>
                </a:solidFill>
                <a:latin typeface="Courier New" panose="02070309020205020404" pitchFamily="49" charset="0"/>
                <a:cs typeface="Courier New" panose="02070309020205020404" pitchFamily="49" charset="0"/>
              </a:rPr>
              <a:t>layout_constraintTop_toTopOf</a:t>
            </a:r>
            <a:r>
              <a:rPr lang="en-US" sz="1400" b="1" dirty="0">
                <a:latin typeface="Courier New" panose="02070309020205020404" pitchFamily="49" charset="0"/>
                <a:cs typeface="Courier New" panose="02070309020205020404" pitchFamily="49" charset="0"/>
              </a:rPr>
              <a:t>=</a:t>
            </a:r>
            <a:r>
              <a:rPr lang="en-US" sz="1400" b="1" dirty="0">
                <a:solidFill>
                  <a:srgbClr val="00B050"/>
                </a:solidFill>
                <a:latin typeface="Courier New" panose="02070309020205020404" pitchFamily="49" charset="0"/>
                <a:cs typeface="Courier New" panose="02070309020205020404" pitchFamily="49" charset="0"/>
              </a:rPr>
              <a:t>"parent"</a:t>
            </a:r>
            <a:r>
              <a:rPr lang="en-US" sz="1400" b="1" dirty="0">
                <a:latin typeface="Courier New" panose="02070309020205020404" pitchFamily="49" charset="0"/>
                <a:cs typeface="Courier New" panose="02070309020205020404" pitchFamily="49" charset="0"/>
              </a:rPr>
              <a:t> /&gt;</a:t>
            </a:r>
            <a:br>
              <a:rPr lang="en-US" sz="1400" b="1" dirty="0">
                <a:latin typeface="Courier New" panose="02070309020205020404" pitchFamily="49" charset="0"/>
                <a:cs typeface="Courier New" panose="02070309020205020404" pitchFamily="49" charset="0"/>
              </a:rPr>
            </a:br>
            <a:br>
              <a:rPr lang="en-US" sz="1400" b="1" dirty="0">
                <a:latin typeface="Courier New" panose="02070309020205020404" pitchFamily="49" charset="0"/>
                <a:cs typeface="Courier New" panose="02070309020205020404" pitchFamily="49" charset="0"/>
              </a:rPr>
            </a:br>
            <a:r>
              <a:rPr lang="en-US" sz="1400" b="1" dirty="0">
                <a:solidFill>
                  <a:srgbClr val="002060"/>
                </a:solidFill>
                <a:latin typeface="Courier New" panose="02070309020205020404" pitchFamily="49" charset="0"/>
                <a:cs typeface="Courier New" panose="02070309020205020404" pitchFamily="49" charset="0"/>
              </a:rPr>
              <a:t>&lt;/</a:t>
            </a:r>
            <a:r>
              <a:rPr lang="en-US" sz="1400" b="1" dirty="0" err="1">
                <a:solidFill>
                  <a:srgbClr val="002060"/>
                </a:solidFill>
                <a:latin typeface="Courier New" panose="02070309020205020404" pitchFamily="49" charset="0"/>
                <a:cs typeface="Courier New" panose="02070309020205020404" pitchFamily="49" charset="0"/>
              </a:rPr>
              <a:t>androidx.constraintlayout.widget.ConstraintLayout</a:t>
            </a:r>
            <a:r>
              <a:rPr lang="en-US" sz="1400" b="1" dirty="0">
                <a:solidFill>
                  <a:srgbClr val="002060"/>
                </a:solidFill>
                <a:latin typeface="Courier New" panose="02070309020205020404" pitchFamily="49" charset="0"/>
                <a:cs typeface="Courier New" panose="02070309020205020404" pitchFamily="49" charset="0"/>
              </a:rPr>
              <a:t>&gt;</a:t>
            </a:r>
            <a:endParaRPr lang="es-ES_tradnl" sz="1400" b="1" dirty="0">
              <a:solidFill>
                <a:srgbClr val="002060"/>
              </a:solidFill>
              <a:latin typeface="Courier New" panose="02070309020205020404" pitchFamily="49" charset="0"/>
              <a:cs typeface="Courier New" panose="02070309020205020404" pitchFamily="49" charset="0"/>
            </a:endParaRPr>
          </a:p>
        </p:txBody>
      </p:sp>
      <p:pic>
        <p:nvPicPr>
          <p:cNvPr id="11" name="Graphic 10">
            <a:extLst>
              <a:ext uri="{FF2B5EF4-FFF2-40B4-BE49-F238E27FC236}">
                <a16:creationId xmlns:a16="http://schemas.microsoft.com/office/drawing/2014/main" id="{E0C62092-FADE-C841-A3F4-4AE1FD7B5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88054" y="519066"/>
            <a:ext cx="857281" cy="857281"/>
          </a:xfrm>
          <a:prstGeom prst="rect">
            <a:avLst/>
          </a:prstGeom>
        </p:spPr>
      </p:pic>
    </p:spTree>
    <p:extLst>
      <p:ext uri="{BB962C8B-B14F-4D97-AF65-F5344CB8AC3E}">
        <p14:creationId xmlns:p14="http://schemas.microsoft.com/office/powerpoint/2010/main" val="4251651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5C9EA30E-8B68-FB42-B1D2-94D207B01C4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7" name="Rectangle 6">
            <a:extLst>
              <a:ext uri="{FF2B5EF4-FFF2-40B4-BE49-F238E27FC236}">
                <a16:creationId xmlns:a16="http://schemas.microsoft.com/office/drawing/2014/main" id="{A0F5704F-AEF3-E746-B986-84FAFEB5B5D6}"/>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Content Placeholder 2">
            <a:extLst>
              <a:ext uri="{FF2B5EF4-FFF2-40B4-BE49-F238E27FC236}">
                <a16:creationId xmlns:a16="http://schemas.microsoft.com/office/drawing/2014/main" id="{A13DB095-0BA4-4B4F-8DDF-C67093C0DEA1}"/>
              </a:ext>
            </a:extLst>
          </p:cNvPr>
          <p:cNvSpPr>
            <a:spLocks noGrp="1"/>
          </p:cNvSpPr>
          <p:nvPr>
            <p:ph idx="1"/>
          </p:nvPr>
        </p:nvSpPr>
        <p:spPr>
          <a:xfrm>
            <a:off x="524576" y="1469037"/>
            <a:ext cx="6970505" cy="4648970"/>
          </a:xfrm>
        </p:spPr>
        <p:txBody>
          <a:bodyPr>
            <a:normAutofit/>
          </a:bodyPr>
          <a:lstStyle/>
          <a:p>
            <a:pPr marL="0" indent="0">
              <a:buNone/>
            </a:pPr>
            <a:r>
              <a:rPr lang="es-ES_tradnl" sz="2000" b="1" dirty="0">
                <a:latin typeface="SF Pro Display" pitchFamily="2" charset="0"/>
                <a:ea typeface="SF Pro Display" pitchFamily="2" charset="0"/>
              </a:rPr>
              <a:t>Dentro de aquí encontraremos en su mayoría archivos XML</a:t>
            </a:r>
          </a:p>
          <a:p>
            <a:pPr marL="0" indent="0">
              <a:buNone/>
            </a:pPr>
            <a:endParaRPr lang="es-ES_tradnl" sz="2000" b="1" dirty="0">
              <a:latin typeface="SF Pro Display" pitchFamily="2" charset="0"/>
              <a:ea typeface="SF Pro Display" pitchFamily="2" charset="0"/>
            </a:endParaRPr>
          </a:p>
          <a:p>
            <a:pPr marL="0" indent="0">
              <a:buNone/>
            </a:pPr>
            <a:r>
              <a:rPr lang="es-ES_tradnl" sz="2000" b="1" dirty="0" err="1">
                <a:latin typeface="SF Pro Display" pitchFamily="2" charset="0"/>
                <a:ea typeface="SF Pro Display" pitchFamily="2" charset="0"/>
              </a:rPr>
              <a:t>Drawable</a:t>
            </a:r>
            <a:r>
              <a:rPr lang="es-ES_tradnl" sz="2000" dirty="0">
                <a:latin typeface="SF Pro Display" pitchFamily="2" charset="0"/>
                <a:ea typeface="SF Pro Display" pitchFamily="2" charset="0"/>
              </a:rPr>
              <a:t>: Dentro de esta carpeta pondremos </a:t>
            </a:r>
            <a:r>
              <a:rPr lang="es-ES_tradnl" sz="2000" b="1" dirty="0">
                <a:solidFill>
                  <a:srgbClr val="0070C0"/>
                </a:solidFill>
                <a:latin typeface="SF Pro Display" pitchFamily="2" charset="0"/>
                <a:ea typeface="SF Pro Display" pitchFamily="2" charset="0"/>
              </a:rPr>
              <a:t>las imágenes </a:t>
            </a:r>
            <a:r>
              <a:rPr lang="es-ES_tradnl" sz="2000" dirty="0">
                <a:latin typeface="SF Pro Display" pitchFamily="2" charset="0"/>
                <a:ea typeface="SF Pro Display" pitchFamily="2" charset="0"/>
              </a:rPr>
              <a:t>que usaremos en nuestro proyecto. Hasta el momento tiene en formato XML los componentes del ícono de la aplicación.</a:t>
            </a:r>
          </a:p>
          <a:p>
            <a:pPr marL="0" indent="0">
              <a:buNone/>
            </a:pPr>
            <a:r>
              <a:rPr lang="es-ES_tradnl" sz="2000" b="1" dirty="0" err="1">
                <a:solidFill>
                  <a:srgbClr val="C00000"/>
                </a:solidFill>
                <a:latin typeface="SF Pro Display" pitchFamily="2" charset="0"/>
                <a:ea typeface="SF Pro Display" pitchFamily="2" charset="0"/>
              </a:rPr>
              <a:t>Layout</a:t>
            </a:r>
            <a:r>
              <a:rPr lang="es-ES_tradnl" sz="2000" b="1" dirty="0">
                <a:solidFill>
                  <a:srgbClr val="C00000"/>
                </a:solidFill>
                <a:latin typeface="SF Pro Display" pitchFamily="2" charset="0"/>
                <a:ea typeface="SF Pro Display" pitchFamily="2" charset="0"/>
              </a:rPr>
              <a:t>: Aquí se almacenarán las pantallas o los elementos gráficos con las que contará nuestra aplicación. Cada pantalla se estructurará aquí y si tenemos “cosas personalizadas como celdas o elementos también irán aquí. (Spoiler </a:t>
            </a:r>
            <a:r>
              <a:rPr lang="es-ES_tradnl" sz="2000" b="1" dirty="0" err="1">
                <a:solidFill>
                  <a:srgbClr val="C00000"/>
                </a:solidFill>
                <a:latin typeface="SF Pro Display" pitchFamily="2" charset="0"/>
                <a:ea typeface="SF Pro Display" pitchFamily="2" charset="0"/>
              </a:rPr>
              <a:t>Alert</a:t>
            </a:r>
            <a:r>
              <a:rPr lang="es-ES_tradnl" sz="2000" b="1" dirty="0">
                <a:solidFill>
                  <a:srgbClr val="C00000"/>
                </a:solidFill>
                <a:latin typeface="SF Pro Display" pitchFamily="2" charset="0"/>
                <a:ea typeface="SF Pro Display" pitchFamily="2" charset="0"/>
              </a:rPr>
              <a:t>: Adaptadores)</a:t>
            </a:r>
            <a:endParaRPr lang="es-ES_tradnl" sz="2000" dirty="0">
              <a:latin typeface="SF Pro Display" pitchFamily="2" charset="0"/>
              <a:ea typeface="SF Pro Display" pitchFamily="2" charset="0"/>
            </a:endParaRPr>
          </a:p>
          <a:p>
            <a:pPr marL="0" indent="0">
              <a:buNone/>
            </a:pPr>
            <a:r>
              <a:rPr lang="es-ES_tradnl" sz="2000" b="1" dirty="0" err="1">
                <a:latin typeface="SF Pro Display" pitchFamily="2" charset="0"/>
                <a:ea typeface="SF Pro Display" pitchFamily="2" charset="0"/>
              </a:rPr>
              <a:t>Mipmap</a:t>
            </a:r>
            <a:r>
              <a:rPr lang="es-ES_tradnl" sz="2000" b="1" dirty="0">
                <a:latin typeface="SF Pro Display" pitchFamily="2" charset="0"/>
                <a:ea typeface="SF Pro Display" pitchFamily="2" charset="0"/>
              </a:rPr>
              <a:t>: </a:t>
            </a:r>
            <a:r>
              <a:rPr lang="es-ES_tradnl" sz="2000" dirty="0">
                <a:latin typeface="SF Pro Display" pitchFamily="2" charset="0"/>
                <a:ea typeface="SF Pro Display" pitchFamily="2" charset="0"/>
              </a:rPr>
              <a:t>Aquí irá el ícono de nuestra aplicación. Es necesario colocarlas en las dimensiones que pide.</a:t>
            </a:r>
          </a:p>
          <a:p>
            <a:pPr marL="0" indent="0">
              <a:buNone/>
            </a:pPr>
            <a:r>
              <a:rPr lang="es-ES_tradnl" sz="2000" dirty="0">
                <a:latin typeface="SF Pro Display" pitchFamily="2" charset="0"/>
                <a:ea typeface="SF Pro Display" pitchFamily="2" charset="0"/>
              </a:rPr>
              <a:t> En la página: </a:t>
            </a:r>
            <a:r>
              <a:rPr lang="es-ES_tradnl" sz="2000" dirty="0">
                <a:solidFill>
                  <a:srgbClr val="00B0F0"/>
                </a:solidFill>
                <a:latin typeface="SF Pro Display" pitchFamily="2" charset="0"/>
                <a:ea typeface="SF Pro Display" pitchFamily="2" charset="0"/>
              </a:rPr>
              <a:t>https://</a:t>
            </a:r>
            <a:r>
              <a:rPr lang="es-ES_tradnl" sz="2000" dirty="0" err="1">
                <a:solidFill>
                  <a:srgbClr val="00B0F0"/>
                </a:solidFill>
                <a:latin typeface="SF Pro Display" pitchFamily="2" charset="0"/>
                <a:ea typeface="SF Pro Display" pitchFamily="2" charset="0"/>
              </a:rPr>
              <a:t>appicon.co</a:t>
            </a:r>
            <a:r>
              <a:rPr lang="es-ES_tradnl" sz="2000" dirty="0">
                <a:solidFill>
                  <a:srgbClr val="00B0F0"/>
                </a:solidFill>
                <a:latin typeface="SF Pro Display" pitchFamily="2" charset="0"/>
                <a:ea typeface="SF Pro Display" pitchFamily="2" charset="0"/>
              </a:rPr>
              <a:t>  </a:t>
            </a:r>
            <a:r>
              <a:rPr lang="es-ES_tradnl" sz="2000" dirty="0">
                <a:latin typeface="SF Pro Display" pitchFamily="2" charset="0"/>
                <a:ea typeface="SF Pro Display" pitchFamily="2" charset="0"/>
              </a:rPr>
              <a:t>podrán generar los tamaños automáticamente.</a:t>
            </a:r>
          </a:p>
        </p:txBody>
      </p:sp>
      <p:pic>
        <p:nvPicPr>
          <p:cNvPr id="11" name="Picture 10">
            <a:extLst>
              <a:ext uri="{FF2B5EF4-FFF2-40B4-BE49-F238E27FC236}">
                <a16:creationId xmlns:a16="http://schemas.microsoft.com/office/drawing/2014/main" id="{18A42CDC-D4C4-C540-9F30-075F95FDD73C}"/>
              </a:ext>
            </a:extLst>
          </p:cNvPr>
          <p:cNvPicPr>
            <a:picLocks noChangeAspect="1"/>
          </p:cNvPicPr>
          <p:nvPr/>
        </p:nvPicPr>
        <p:blipFill>
          <a:blip r:embed="rId4"/>
          <a:stretch>
            <a:fillRect/>
          </a:stretch>
        </p:blipFill>
        <p:spPr>
          <a:xfrm>
            <a:off x="7698038" y="562852"/>
            <a:ext cx="4119286" cy="5184619"/>
          </a:xfrm>
          <a:prstGeom prst="rect">
            <a:avLst/>
          </a:prstGeom>
        </p:spPr>
      </p:pic>
      <p:sp>
        <p:nvSpPr>
          <p:cNvPr id="12" name="Rectangle 11">
            <a:extLst>
              <a:ext uri="{FF2B5EF4-FFF2-40B4-BE49-F238E27FC236}">
                <a16:creationId xmlns:a16="http://schemas.microsoft.com/office/drawing/2014/main" id="{2A8E34A6-0A5F-2349-8341-44A2A9DE611C}"/>
              </a:ext>
            </a:extLst>
          </p:cNvPr>
          <p:cNvSpPr/>
          <p:nvPr/>
        </p:nvSpPr>
        <p:spPr>
          <a:xfrm>
            <a:off x="524577" y="476734"/>
            <a:ext cx="1130438" cy="707886"/>
          </a:xfrm>
          <a:prstGeom prst="rect">
            <a:avLst/>
          </a:prstGeom>
        </p:spPr>
        <p:txBody>
          <a:bodyPr wrap="none">
            <a:spAutoFit/>
          </a:bodyPr>
          <a:lstStyle/>
          <a:p>
            <a:r>
              <a:rPr lang="es-ES_tradnl" sz="4000" b="1" dirty="0">
                <a:latin typeface="SF Pro Display" pitchFamily="2" charset="0"/>
                <a:ea typeface="SF Pro Display" pitchFamily="2" charset="0"/>
              </a:rPr>
              <a:t>RES</a:t>
            </a:r>
            <a:endParaRPr lang="es-ES_tradnl" sz="4000" dirty="0"/>
          </a:p>
        </p:txBody>
      </p:sp>
      <p:pic>
        <p:nvPicPr>
          <p:cNvPr id="13" name="Graphic 12">
            <a:extLst>
              <a:ext uri="{FF2B5EF4-FFF2-40B4-BE49-F238E27FC236}">
                <a16:creationId xmlns:a16="http://schemas.microsoft.com/office/drawing/2014/main" id="{8BFF8358-DE76-EB40-A53A-AC90C73E40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4378" y="279055"/>
            <a:ext cx="1103243" cy="1103243"/>
          </a:xfrm>
          <a:prstGeom prst="rect">
            <a:avLst/>
          </a:prstGeom>
        </p:spPr>
      </p:pic>
    </p:spTree>
    <p:extLst>
      <p:ext uri="{BB962C8B-B14F-4D97-AF65-F5344CB8AC3E}">
        <p14:creationId xmlns:p14="http://schemas.microsoft.com/office/powerpoint/2010/main" val="323934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D1C9D15C-4198-554B-BC1C-EF62F3634D7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6" name="Rectangle 5">
            <a:extLst>
              <a:ext uri="{FF2B5EF4-FFF2-40B4-BE49-F238E27FC236}">
                <a16:creationId xmlns:a16="http://schemas.microsoft.com/office/drawing/2014/main" id="{A2BFB496-D10A-DE40-8436-C5F0B408189F}"/>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Content Placeholder 2">
            <a:extLst>
              <a:ext uri="{FF2B5EF4-FFF2-40B4-BE49-F238E27FC236}">
                <a16:creationId xmlns:a16="http://schemas.microsoft.com/office/drawing/2014/main" id="{130375C7-0EF3-514B-8868-587A1AFD9FDB}"/>
              </a:ext>
            </a:extLst>
          </p:cNvPr>
          <p:cNvSpPr>
            <a:spLocks noGrp="1"/>
          </p:cNvSpPr>
          <p:nvPr>
            <p:ph idx="1"/>
          </p:nvPr>
        </p:nvSpPr>
        <p:spPr>
          <a:xfrm>
            <a:off x="524576" y="1469037"/>
            <a:ext cx="6970505" cy="4648970"/>
          </a:xfrm>
        </p:spPr>
        <p:txBody>
          <a:bodyPr>
            <a:normAutofit fontScale="85000" lnSpcReduction="20000"/>
          </a:bodyPr>
          <a:lstStyle/>
          <a:p>
            <a:pPr marL="0" indent="0">
              <a:buNone/>
            </a:pPr>
            <a:r>
              <a:rPr lang="es-ES_tradnl" sz="2000" b="1" dirty="0">
                <a:latin typeface="SF Pro Display" pitchFamily="2" charset="0"/>
                <a:ea typeface="SF Pro Display" pitchFamily="2" charset="0"/>
              </a:rPr>
              <a:t>Esta carpeta es especial ya que aquí definiremos los textos, los colores, estilos y más que tendrán nuestras pantallas.</a:t>
            </a:r>
          </a:p>
          <a:p>
            <a:pPr marL="0" indent="0">
              <a:buNone/>
            </a:pPr>
            <a:endParaRPr lang="es-ES_tradnl" sz="2000" b="1" dirty="0">
              <a:latin typeface="SF Pro Display" pitchFamily="2" charset="0"/>
              <a:ea typeface="SF Pro Display" pitchFamily="2" charset="0"/>
            </a:endParaRPr>
          </a:p>
          <a:p>
            <a:pPr marL="0" indent="0">
              <a:buNone/>
            </a:pPr>
            <a:r>
              <a:rPr lang="es-ES_tradnl" sz="2000" dirty="0">
                <a:latin typeface="SF Pro Display" pitchFamily="2" charset="0"/>
                <a:ea typeface="SF Pro Display" pitchFamily="2" charset="0"/>
              </a:rPr>
              <a:t>Para agregar un texto estático en pantalla, colores estáticos y el estilo de la app necesitamos todos definirlos dentro de éstos archivos. </a:t>
            </a:r>
          </a:p>
          <a:p>
            <a:pPr marL="0" indent="0">
              <a:buNone/>
            </a:pPr>
            <a:endParaRPr lang="es-ES_tradnl" sz="2000" dirty="0">
              <a:latin typeface="SF Pro Display" pitchFamily="2" charset="0"/>
              <a:ea typeface="SF Pro Display" pitchFamily="2" charset="0"/>
            </a:endParaRPr>
          </a:p>
          <a:p>
            <a:pPr marL="0" indent="0">
              <a:buNone/>
            </a:pPr>
            <a:r>
              <a:rPr lang="en-US" sz="1600" b="1" dirty="0">
                <a:solidFill>
                  <a:srgbClr val="002060"/>
                </a:solidFill>
                <a:latin typeface="Courier New" panose="02070309020205020404" pitchFamily="49" charset="0"/>
                <a:cs typeface="Courier New" panose="02070309020205020404" pitchFamily="49" charset="0"/>
              </a:rPr>
              <a:t>&lt;string </a:t>
            </a:r>
            <a:r>
              <a:rPr lang="en-US" sz="1600" b="1" dirty="0">
                <a:solidFill>
                  <a:srgbClr val="0070C0"/>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edadString</a:t>
            </a:r>
            <a:r>
              <a:rPr lang="en-US" sz="1600" b="1" dirty="0">
                <a:solidFill>
                  <a:srgbClr val="00B050"/>
                </a:solidFill>
                <a:latin typeface="Courier New" panose="02070309020205020404" pitchFamily="49" charset="0"/>
                <a:cs typeface="Courier New" panose="02070309020205020404" pitchFamily="49" charset="0"/>
              </a:rPr>
              <a:t>"</a:t>
            </a:r>
            <a:r>
              <a:rPr lang="en-US" sz="1600" b="1" dirty="0">
                <a:solidFill>
                  <a:srgbClr val="002060"/>
                </a:solidFill>
                <a:latin typeface="Courier New" panose="02070309020205020404" pitchFamily="49" charset="0"/>
                <a:cs typeface="Courier New" panose="02070309020205020404" pitchFamily="49" charset="0"/>
              </a:rPr>
              <a:t>&gt;</a:t>
            </a:r>
            <a:r>
              <a:rPr lang="en-US" sz="1600" b="1" dirty="0" err="1">
                <a:latin typeface="Courier New" panose="02070309020205020404" pitchFamily="49" charset="0"/>
                <a:cs typeface="Courier New" panose="02070309020205020404" pitchFamily="49" charset="0"/>
              </a:rPr>
              <a:t>Ingrese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su</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edad</a:t>
            </a:r>
            <a:r>
              <a:rPr lang="en-US" sz="1600" b="1" dirty="0">
                <a:solidFill>
                  <a:srgbClr val="002060"/>
                </a:solidFill>
                <a:latin typeface="Courier New" panose="02070309020205020404" pitchFamily="49" charset="0"/>
                <a:cs typeface="Courier New" panose="02070309020205020404" pitchFamily="49" charset="0"/>
              </a:rPr>
              <a:t>&lt;/string&gt;</a:t>
            </a:r>
          </a:p>
          <a:p>
            <a:pPr marL="0" indent="0">
              <a:buNone/>
            </a:pPr>
            <a:r>
              <a:rPr lang="en-US" sz="1600" b="1" dirty="0">
                <a:solidFill>
                  <a:srgbClr val="002060"/>
                </a:solidFill>
                <a:latin typeface="Courier New" panose="02070309020205020404" pitchFamily="49" charset="0"/>
                <a:cs typeface="Courier New" panose="02070309020205020404" pitchFamily="49" charset="0"/>
              </a:rPr>
              <a:t>&lt;style </a:t>
            </a:r>
            <a:r>
              <a:rPr lang="en-US" sz="1600" b="1" dirty="0">
                <a:solidFill>
                  <a:srgbClr val="0070C0"/>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AppTheme</a:t>
            </a:r>
            <a:r>
              <a:rPr lang="en-US" sz="1600" b="1" dirty="0">
                <a:solidFill>
                  <a:srgbClr val="00B050"/>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parent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Theme.AppCompat.Light.DarkActionBar</a:t>
            </a:r>
            <a:r>
              <a:rPr lang="en-US" sz="1600" b="1" dirty="0">
                <a:solidFill>
                  <a:srgbClr val="00B05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&gt;</a:t>
            </a:r>
          </a:p>
          <a:p>
            <a:pPr marL="0" indent="0">
              <a:buNone/>
            </a:pPr>
            <a:r>
              <a:rPr lang="en-US" sz="1600" b="1" dirty="0">
                <a:solidFill>
                  <a:srgbClr val="002060"/>
                </a:solidFill>
                <a:latin typeface="Courier New" panose="02070309020205020404" pitchFamily="49" charset="0"/>
                <a:cs typeface="Courier New" panose="02070309020205020404" pitchFamily="49" charset="0"/>
              </a:rPr>
              <a:t>&lt;color </a:t>
            </a:r>
            <a:r>
              <a:rPr lang="en-US" sz="1600" b="1" dirty="0">
                <a:solidFill>
                  <a:srgbClr val="0070C0"/>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colorAccent</a:t>
            </a:r>
            <a:r>
              <a:rPr lang="en-US" sz="1600" b="1" dirty="0">
                <a:solidFill>
                  <a:srgbClr val="00B05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&gt;#03DAC5&lt;/</a:t>
            </a:r>
            <a:r>
              <a:rPr lang="en-US" sz="1600" b="1" dirty="0">
                <a:solidFill>
                  <a:srgbClr val="002060"/>
                </a:solidFill>
                <a:latin typeface="Courier New" panose="02070309020205020404" pitchFamily="49" charset="0"/>
                <a:cs typeface="Courier New" panose="02070309020205020404" pitchFamily="49" charset="0"/>
              </a:rPr>
              <a:t>color&gt;</a:t>
            </a:r>
          </a:p>
          <a:p>
            <a:pPr marL="0" indent="0">
              <a:buNone/>
            </a:pPr>
            <a:endParaRPr lang="es-ES_tradnl" sz="1600" dirty="0">
              <a:latin typeface="SF Pro Display" pitchFamily="2" charset="0"/>
              <a:ea typeface="SF Pro Display" pitchFamily="2" charset="0"/>
            </a:endParaRPr>
          </a:p>
          <a:p>
            <a:pPr marL="0" indent="0">
              <a:buNone/>
            </a:pPr>
            <a:r>
              <a:rPr lang="es-ES_tradnl" sz="2000" dirty="0">
                <a:latin typeface="SF Pro Display" pitchFamily="2" charset="0"/>
                <a:ea typeface="SF Pro Display" pitchFamily="2" charset="0"/>
              </a:rPr>
              <a:t>Donde </a:t>
            </a:r>
            <a:r>
              <a:rPr lang="es-ES_tradnl" sz="2000" dirty="0" err="1">
                <a:latin typeface="SF Pro Display" pitchFamily="2" charset="0"/>
                <a:ea typeface="SF Pro Display" pitchFamily="2" charset="0"/>
              </a:rPr>
              <a:t>name</a:t>
            </a:r>
            <a:r>
              <a:rPr lang="es-ES_tradnl" sz="2000" dirty="0">
                <a:latin typeface="SF Pro Display" pitchFamily="2" charset="0"/>
                <a:ea typeface="SF Pro Display" pitchFamily="2" charset="0"/>
              </a:rPr>
              <a:t> es la referencia y la cadena de texto como tal es ”ingreses su edad”. Como las variables, el nombre de la variable es </a:t>
            </a:r>
            <a:r>
              <a:rPr lang="es-ES_tradnl" sz="2000" dirty="0" err="1">
                <a:latin typeface="SF Pro Display" pitchFamily="2" charset="0"/>
                <a:ea typeface="SF Pro Display" pitchFamily="2" charset="0"/>
              </a:rPr>
              <a:t>edadString</a:t>
            </a:r>
            <a:r>
              <a:rPr lang="es-ES_tradnl" sz="2000" dirty="0">
                <a:latin typeface="SF Pro Display" pitchFamily="2" charset="0"/>
                <a:ea typeface="SF Pro Display" pitchFamily="2" charset="0"/>
              </a:rPr>
              <a:t> y su contenido es “Ingrese su edad”.</a:t>
            </a:r>
          </a:p>
          <a:p>
            <a:pPr marL="0" indent="0">
              <a:buNone/>
            </a:pPr>
            <a:endParaRPr lang="es-ES_tradnl" sz="2000" dirty="0">
              <a:latin typeface="SF Pro Display" pitchFamily="2" charset="0"/>
              <a:ea typeface="SF Pro Display" pitchFamily="2" charset="0"/>
            </a:endParaRPr>
          </a:p>
          <a:p>
            <a:pPr marL="0" indent="0">
              <a:buNone/>
            </a:pPr>
            <a:r>
              <a:rPr lang="es-ES_tradnl" sz="2000" dirty="0">
                <a:latin typeface="SF Pro Display" pitchFamily="2" charset="0"/>
                <a:ea typeface="SF Pro Display" pitchFamily="2" charset="0"/>
              </a:rPr>
              <a:t>Para el color por ejemplo la referencia es </a:t>
            </a:r>
            <a:r>
              <a:rPr lang="es-ES_tradnl" sz="2000" dirty="0" err="1">
                <a:latin typeface="SF Pro Display" pitchFamily="2" charset="0"/>
                <a:ea typeface="SF Pro Display" pitchFamily="2" charset="0"/>
              </a:rPr>
              <a:t>colorAccent</a:t>
            </a:r>
            <a:r>
              <a:rPr lang="es-ES_tradnl" sz="2000" dirty="0">
                <a:latin typeface="SF Pro Display" pitchFamily="2" charset="0"/>
                <a:ea typeface="SF Pro Display" pitchFamily="2" charset="0"/>
              </a:rPr>
              <a:t> y el color en </a:t>
            </a:r>
            <a:r>
              <a:rPr lang="es-ES_tradnl" sz="2000" dirty="0" err="1">
                <a:latin typeface="SF Pro Display" pitchFamily="2" charset="0"/>
                <a:ea typeface="SF Pro Display" pitchFamily="2" charset="0"/>
              </a:rPr>
              <a:t>Hex</a:t>
            </a:r>
            <a:r>
              <a:rPr lang="es-ES_tradnl" sz="2000" dirty="0">
                <a:latin typeface="SF Pro Display" pitchFamily="2" charset="0"/>
                <a:ea typeface="SF Pro Display" pitchFamily="2" charset="0"/>
              </a:rPr>
              <a:t> es 03DAC5</a:t>
            </a:r>
          </a:p>
          <a:p>
            <a:pPr marL="0" indent="0">
              <a:buNone/>
            </a:pPr>
            <a:endParaRPr lang="es-ES_tradnl" sz="2000" dirty="0">
              <a:latin typeface="SF Pro Display" pitchFamily="2" charset="0"/>
              <a:ea typeface="SF Pro Display" pitchFamily="2" charset="0"/>
            </a:endParaRPr>
          </a:p>
          <a:p>
            <a:pPr marL="0" indent="0">
              <a:buNone/>
            </a:pPr>
            <a:endParaRPr lang="es-ES_tradnl" sz="1600" b="1" dirty="0">
              <a:solidFill>
                <a:srgbClr val="002060"/>
              </a:solidFill>
              <a:latin typeface="Courier New" panose="02070309020205020404" pitchFamily="49" charset="0"/>
              <a:ea typeface="SF Pro Display" pitchFamily="2" charset="0"/>
              <a:cs typeface="Courier New" panose="02070309020205020404" pitchFamily="49" charset="0"/>
            </a:endParaRPr>
          </a:p>
        </p:txBody>
      </p:sp>
      <p:sp>
        <p:nvSpPr>
          <p:cNvPr id="9" name="Rectangle 8">
            <a:extLst>
              <a:ext uri="{FF2B5EF4-FFF2-40B4-BE49-F238E27FC236}">
                <a16:creationId xmlns:a16="http://schemas.microsoft.com/office/drawing/2014/main" id="{A37CB545-96C2-0747-86FF-F83606F0593F}"/>
              </a:ext>
            </a:extLst>
          </p:cNvPr>
          <p:cNvSpPr/>
          <p:nvPr/>
        </p:nvSpPr>
        <p:spPr>
          <a:xfrm>
            <a:off x="524577" y="476734"/>
            <a:ext cx="2972289" cy="707886"/>
          </a:xfrm>
          <a:prstGeom prst="rect">
            <a:avLst/>
          </a:prstGeom>
        </p:spPr>
        <p:txBody>
          <a:bodyPr wrap="none">
            <a:spAutoFit/>
          </a:bodyPr>
          <a:lstStyle/>
          <a:p>
            <a:r>
              <a:rPr lang="es-ES_tradnl" sz="4000" b="1" dirty="0">
                <a:latin typeface="SF Pro Display" pitchFamily="2" charset="0"/>
                <a:ea typeface="SF Pro Display" pitchFamily="2" charset="0"/>
              </a:rPr>
              <a:t>RES: </a:t>
            </a:r>
            <a:r>
              <a:rPr lang="es-ES_tradnl" sz="4000" b="1" dirty="0" err="1">
                <a:latin typeface="SF Pro Display" pitchFamily="2" charset="0"/>
                <a:ea typeface="SF Pro Display" pitchFamily="2" charset="0"/>
              </a:rPr>
              <a:t>Values</a:t>
            </a:r>
            <a:endParaRPr lang="es-ES_tradnl" sz="4000" dirty="0"/>
          </a:p>
        </p:txBody>
      </p:sp>
      <p:pic>
        <p:nvPicPr>
          <p:cNvPr id="11" name="Picture 10">
            <a:extLst>
              <a:ext uri="{FF2B5EF4-FFF2-40B4-BE49-F238E27FC236}">
                <a16:creationId xmlns:a16="http://schemas.microsoft.com/office/drawing/2014/main" id="{A2CD2AE2-9FFC-F743-B3C7-ACB4CB12722A}"/>
              </a:ext>
            </a:extLst>
          </p:cNvPr>
          <p:cNvPicPr>
            <a:picLocks noChangeAspect="1"/>
          </p:cNvPicPr>
          <p:nvPr/>
        </p:nvPicPr>
        <p:blipFill>
          <a:blip r:embed="rId4"/>
          <a:stretch>
            <a:fillRect/>
          </a:stretch>
        </p:blipFill>
        <p:spPr>
          <a:xfrm>
            <a:off x="8290439" y="476734"/>
            <a:ext cx="3467100" cy="4965700"/>
          </a:xfrm>
          <a:prstGeom prst="rect">
            <a:avLst/>
          </a:prstGeom>
        </p:spPr>
      </p:pic>
      <p:pic>
        <p:nvPicPr>
          <p:cNvPr id="12" name="Picture 11">
            <a:extLst>
              <a:ext uri="{FF2B5EF4-FFF2-40B4-BE49-F238E27FC236}">
                <a16:creationId xmlns:a16="http://schemas.microsoft.com/office/drawing/2014/main" id="{E719C110-28B0-7841-970D-B787D8BA9793}"/>
              </a:ext>
            </a:extLst>
          </p:cNvPr>
          <p:cNvPicPr>
            <a:picLocks noChangeAspect="1"/>
          </p:cNvPicPr>
          <p:nvPr/>
        </p:nvPicPr>
        <p:blipFill>
          <a:blip r:embed="rId5"/>
          <a:stretch>
            <a:fillRect/>
          </a:stretch>
        </p:blipFill>
        <p:spPr>
          <a:xfrm>
            <a:off x="8290438" y="5229006"/>
            <a:ext cx="1942381" cy="1152260"/>
          </a:xfrm>
          <a:prstGeom prst="rect">
            <a:avLst/>
          </a:prstGeom>
        </p:spPr>
      </p:pic>
      <p:pic>
        <p:nvPicPr>
          <p:cNvPr id="14" name="Graphic 13">
            <a:extLst>
              <a:ext uri="{FF2B5EF4-FFF2-40B4-BE49-F238E27FC236}">
                <a16:creationId xmlns:a16="http://schemas.microsoft.com/office/drawing/2014/main" id="{56210D96-BC5A-BE44-84A6-6FEDBB4B72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4933" y="428741"/>
            <a:ext cx="1040296" cy="1040296"/>
          </a:xfrm>
          <a:prstGeom prst="rect">
            <a:avLst/>
          </a:prstGeom>
        </p:spPr>
      </p:pic>
    </p:spTree>
    <p:extLst>
      <p:ext uri="{BB962C8B-B14F-4D97-AF65-F5344CB8AC3E}">
        <p14:creationId xmlns:p14="http://schemas.microsoft.com/office/powerpoint/2010/main" val="205258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E04A95-8D9E-3D40-BD33-99BB8D132897}"/>
              </a:ext>
            </a:extLst>
          </p:cNvPr>
          <p:cNvPicPr>
            <a:picLocks noChangeAspect="1"/>
          </p:cNvPicPr>
          <p:nvPr/>
        </p:nvPicPr>
        <p:blipFill>
          <a:blip r:embed="rId2"/>
          <a:stretch>
            <a:fillRect/>
          </a:stretch>
        </p:blipFill>
        <p:spPr>
          <a:xfrm>
            <a:off x="383399" y="3240147"/>
            <a:ext cx="6905297" cy="2727593"/>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D1C9D15C-4198-554B-BC1C-EF62F3634D7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15" name="Rectangle 14">
            <a:extLst>
              <a:ext uri="{FF2B5EF4-FFF2-40B4-BE49-F238E27FC236}">
                <a16:creationId xmlns:a16="http://schemas.microsoft.com/office/drawing/2014/main" id="{445B944E-3E97-8F42-B909-EF08A5B06EBC}"/>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Rectangle 15">
            <a:extLst>
              <a:ext uri="{FF2B5EF4-FFF2-40B4-BE49-F238E27FC236}">
                <a16:creationId xmlns:a16="http://schemas.microsoft.com/office/drawing/2014/main" id="{E5EF219E-4DED-E042-8C93-842DCF137928}"/>
              </a:ext>
            </a:extLst>
          </p:cNvPr>
          <p:cNvSpPr/>
          <p:nvPr/>
        </p:nvSpPr>
        <p:spPr>
          <a:xfrm>
            <a:off x="524577" y="476734"/>
            <a:ext cx="6764119" cy="707886"/>
          </a:xfrm>
          <a:prstGeom prst="rect">
            <a:avLst/>
          </a:prstGeom>
        </p:spPr>
        <p:txBody>
          <a:bodyPr wrap="square">
            <a:spAutoFit/>
          </a:bodyPr>
          <a:lstStyle/>
          <a:p>
            <a:r>
              <a:rPr lang="es-ES_tradnl" sz="4000" b="1" dirty="0">
                <a:latin typeface="SF Pro Display" pitchFamily="2" charset="0"/>
                <a:ea typeface="SF Pro Display" pitchFamily="2" charset="0"/>
              </a:rPr>
              <a:t>Para tener en cuenta</a:t>
            </a:r>
            <a:endParaRPr lang="es-ES_tradnl" sz="4000" dirty="0"/>
          </a:p>
        </p:txBody>
      </p:sp>
      <p:sp>
        <p:nvSpPr>
          <p:cNvPr id="17" name="Content Placeholder 2">
            <a:extLst>
              <a:ext uri="{FF2B5EF4-FFF2-40B4-BE49-F238E27FC236}">
                <a16:creationId xmlns:a16="http://schemas.microsoft.com/office/drawing/2014/main" id="{0826D985-F684-8F48-9215-83850272C506}"/>
              </a:ext>
            </a:extLst>
          </p:cNvPr>
          <p:cNvSpPr>
            <a:spLocks noGrp="1"/>
          </p:cNvSpPr>
          <p:nvPr>
            <p:ph idx="1"/>
          </p:nvPr>
        </p:nvSpPr>
        <p:spPr>
          <a:xfrm>
            <a:off x="7535917" y="1469036"/>
            <a:ext cx="4272684" cy="4648969"/>
          </a:xfrm>
        </p:spPr>
        <p:txBody>
          <a:bodyPr>
            <a:normAutofit/>
          </a:bodyPr>
          <a:lstStyle/>
          <a:p>
            <a:pPr marL="0" indent="0" algn="r">
              <a:buNone/>
            </a:pPr>
            <a:r>
              <a:rPr lang="es-ES_tradnl" sz="2000" dirty="0">
                <a:latin typeface="SF Pro Display" pitchFamily="2" charset="0"/>
                <a:ea typeface="SF Pro Display" pitchFamily="2" charset="0"/>
              </a:rPr>
              <a:t>Cuando tengamos errores y no sepamos en qué punto “tronó” nuestra aplicación en la esquina inferior izquierda se encuentra el LOGCAT donde se almacena todas las transacciones que realiza nuestra aplicación al ejecutarse que incluye una sección de búsqueda</a:t>
            </a:r>
          </a:p>
          <a:p>
            <a:pPr marL="0" indent="0" algn="r">
              <a:buNone/>
            </a:pPr>
            <a:endParaRPr lang="es-ES_tradnl" sz="2000" dirty="0">
              <a:latin typeface="SF Pro Display" pitchFamily="2" charset="0"/>
              <a:ea typeface="SF Pro Display" pitchFamily="2" charset="0"/>
            </a:endParaRPr>
          </a:p>
          <a:p>
            <a:pPr marL="0" indent="0" algn="r">
              <a:buNone/>
            </a:pPr>
            <a:r>
              <a:rPr lang="es-ES_tradnl" sz="2000" dirty="0">
                <a:latin typeface="SF Pro Display" pitchFamily="2" charset="0"/>
                <a:ea typeface="SF Pro Display" pitchFamily="2" charset="0"/>
              </a:rPr>
              <a:t>Como en Java había excepciones sin atrapar aquí puede suceder lo mismo. Aquí se nos mostrarán esos errores y en qué línea.  </a:t>
            </a:r>
          </a:p>
          <a:p>
            <a:pPr algn="r"/>
            <a:endParaRPr lang="es-ES_tradnl" sz="1100" dirty="0"/>
          </a:p>
        </p:txBody>
      </p:sp>
      <p:pic>
        <p:nvPicPr>
          <p:cNvPr id="20" name="Graphic 19">
            <a:extLst>
              <a:ext uri="{FF2B5EF4-FFF2-40B4-BE49-F238E27FC236}">
                <a16:creationId xmlns:a16="http://schemas.microsoft.com/office/drawing/2014/main" id="{18239611-68E3-CD48-BA3A-BE01365C1C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2505" y="1469036"/>
            <a:ext cx="1466191" cy="1466191"/>
          </a:xfrm>
          <a:prstGeom prst="rect">
            <a:avLst/>
          </a:prstGeom>
        </p:spPr>
      </p:pic>
    </p:spTree>
    <p:extLst>
      <p:ext uri="{BB962C8B-B14F-4D97-AF65-F5344CB8AC3E}">
        <p14:creationId xmlns:p14="http://schemas.microsoft.com/office/powerpoint/2010/main" val="794803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58D78A19-52C1-104F-BC31-90098B85075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5" name="Rectangle 4">
            <a:extLst>
              <a:ext uri="{FF2B5EF4-FFF2-40B4-BE49-F238E27FC236}">
                <a16:creationId xmlns:a16="http://schemas.microsoft.com/office/drawing/2014/main" id="{576716ED-7691-3C4F-9B63-0E2582968D8D}"/>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 name="Rectangle 5">
            <a:extLst>
              <a:ext uri="{FF2B5EF4-FFF2-40B4-BE49-F238E27FC236}">
                <a16:creationId xmlns:a16="http://schemas.microsoft.com/office/drawing/2014/main" id="{BD64C278-BF82-B647-B921-F4DF67FE5ADF}"/>
              </a:ext>
            </a:extLst>
          </p:cNvPr>
          <p:cNvSpPr/>
          <p:nvPr/>
        </p:nvSpPr>
        <p:spPr>
          <a:xfrm>
            <a:off x="524577" y="476734"/>
            <a:ext cx="8015266" cy="707886"/>
          </a:xfrm>
          <a:prstGeom prst="rect">
            <a:avLst/>
          </a:prstGeom>
        </p:spPr>
        <p:txBody>
          <a:bodyPr wrap="square">
            <a:spAutoFit/>
          </a:bodyPr>
          <a:lstStyle/>
          <a:p>
            <a:r>
              <a:rPr lang="es-ES_tradnl" sz="4000" b="1" dirty="0">
                <a:latin typeface="SF Pro Display" pitchFamily="2" charset="0"/>
                <a:ea typeface="SF Pro Display" pitchFamily="2" charset="0"/>
              </a:rPr>
              <a:t>¿Cómo ejecutar nuestra app?</a:t>
            </a:r>
            <a:endParaRPr lang="es-ES_tradnl" sz="4000" dirty="0"/>
          </a:p>
        </p:txBody>
      </p:sp>
      <p:pic>
        <p:nvPicPr>
          <p:cNvPr id="8" name="Picture 7">
            <a:extLst>
              <a:ext uri="{FF2B5EF4-FFF2-40B4-BE49-F238E27FC236}">
                <a16:creationId xmlns:a16="http://schemas.microsoft.com/office/drawing/2014/main" id="{F417D2DA-3629-6348-9D7F-65BA9DA1D66F}"/>
              </a:ext>
            </a:extLst>
          </p:cNvPr>
          <p:cNvPicPr>
            <a:picLocks noChangeAspect="1"/>
          </p:cNvPicPr>
          <p:nvPr/>
        </p:nvPicPr>
        <p:blipFill>
          <a:blip r:embed="rId4"/>
          <a:stretch>
            <a:fillRect/>
          </a:stretch>
        </p:blipFill>
        <p:spPr>
          <a:xfrm>
            <a:off x="7135903" y="1184620"/>
            <a:ext cx="4550406" cy="451567"/>
          </a:xfrm>
          <a:prstGeom prst="rect">
            <a:avLst/>
          </a:prstGeom>
          <a:ln>
            <a:solidFill>
              <a:schemeClr val="tx1"/>
            </a:solidFill>
          </a:ln>
        </p:spPr>
      </p:pic>
      <p:sp>
        <p:nvSpPr>
          <p:cNvPr id="9" name="Rectangle 8">
            <a:extLst>
              <a:ext uri="{FF2B5EF4-FFF2-40B4-BE49-F238E27FC236}">
                <a16:creationId xmlns:a16="http://schemas.microsoft.com/office/drawing/2014/main" id="{DEC9855F-7FD4-864B-9141-B5A54D330181}"/>
              </a:ext>
            </a:extLst>
          </p:cNvPr>
          <p:cNvSpPr/>
          <p:nvPr/>
        </p:nvSpPr>
        <p:spPr>
          <a:xfrm>
            <a:off x="524577" y="1456841"/>
            <a:ext cx="6446226" cy="4924425"/>
          </a:xfrm>
          <a:prstGeom prst="rect">
            <a:avLst/>
          </a:prstGeom>
        </p:spPr>
        <p:txBody>
          <a:bodyPr wrap="square">
            <a:spAutoFit/>
          </a:bodyPr>
          <a:lstStyle/>
          <a:p>
            <a:r>
              <a:rPr lang="es-ES_tradnl" sz="2000" b="1" dirty="0">
                <a:latin typeface="SF Pro Display" pitchFamily="2" charset="0"/>
                <a:ea typeface="SF Pro Display" pitchFamily="2" charset="0"/>
              </a:rPr>
              <a:t>En la esquina superior derecha encontraremos los botones relacionados con la ejecución o construcción de nuestra aplicación</a:t>
            </a:r>
          </a:p>
          <a:p>
            <a:endParaRPr lang="es-ES_tradnl" sz="2000" b="1" dirty="0">
              <a:latin typeface="SF Pro Display" pitchFamily="2" charset="0"/>
              <a:ea typeface="SF Pro Display" pitchFamily="2" charset="0"/>
            </a:endParaRPr>
          </a:p>
          <a:p>
            <a:r>
              <a:rPr lang="es-ES_tradnl" dirty="0">
                <a:latin typeface="SF Pro Display" pitchFamily="2" charset="0"/>
                <a:ea typeface="SF Pro Display" pitchFamily="2" charset="0"/>
              </a:rPr>
              <a:t>El martillo hace referencia a la construcción del proyecto, es decir que verifique sintaxis, haga la indexación de las referencias, descargue las dependencias  establecidas en el </a:t>
            </a:r>
            <a:r>
              <a:rPr lang="es-ES_tradnl" dirty="0" err="1">
                <a:latin typeface="SF Pro Display" pitchFamily="2" charset="0"/>
                <a:ea typeface="SF Pro Display" pitchFamily="2" charset="0"/>
              </a:rPr>
              <a:t>Gradle</a:t>
            </a:r>
            <a:r>
              <a:rPr lang="es-ES_tradnl" dirty="0">
                <a:latin typeface="SF Pro Display" pitchFamily="2" charset="0"/>
                <a:ea typeface="SF Pro Display" pitchFamily="2" charset="0"/>
              </a:rPr>
              <a:t> y ”la arme”</a:t>
            </a:r>
          </a:p>
          <a:p>
            <a:endParaRPr lang="es-ES_tradnl" b="1" dirty="0">
              <a:latin typeface="SF Pro Display" pitchFamily="2" charset="0"/>
              <a:ea typeface="SF Pro Display" pitchFamily="2" charset="0"/>
            </a:endParaRPr>
          </a:p>
          <a:p>
            <a:r>
              <a:rPr lang="es-ES_tradnl" dirty="0">
                <a:latin typeface="SF Pro Display" pitchFamily="2" charset="0"/>
                <a:ea typeface="SF Pro Display" pitchFamily="2" charset="0"/>
              </a:rPr>
              <a:t>Luego </a:t>
            </a:r>
            <a:r>
              <a:rPr lang="es-ES_tradnl" dirty="0" err="1">
                <a:latin typeface="SF Pro Display" pitchFamily="2" charset="0"/>
                <a:ea typeface="SF Pro Display" pitchFamily="2" charset="0"/>
              </a:rPr>
              <a:t>meciona</a:t>
            </a:r>
            <a:r>
              <a:rPr lang="es-ES_tradnl" dirty="0">
                <a:latin typeface="SF Pro Display" pitchFamily="2" charset="0"/>
                <a:ea typeface="SF Pro Display" pitchFamily="2" charset="0"/>
              </a:rPr>
              <a:t> qué va a construir o ejecutar, debe decir APP</a:t>
            </a:r>
          </a:p>
          <a:p>
            <a:endParaRPr lang="es-ES_tradnl" dirty="0">
              <a:latin typeface="SF Pro Display" pitchFamily="2" charset="0"/>
              <a:ea typeface="SF Pro Display" pitchFamily="2" charset="0"/>
            </a:endParaRPr>
          </a:p>
          <a:p>
            <a:r>
              <a:rPr lang="es-ES_tradnl" dirty="0">
                <a:latin typeface="SF Pro Display" pitchFamily="2" charset="0"/>
                <a:ea typeface="SF Pro Display" pitchFamily="2" charset="0"/>
              </a:rPr>
              <a:t>Luego </a:t>
            </a:r>
            <a:r>
              <a:rPr lang="es-ES_tradnl" dirty="0" err="1">
                <a:latin typeface="SF Pro Display" pitchFamily="2" charset="0"/>
                <a:ea typeface="SF Pro Display" pitchFamily="2" charset="0"/>
              </a:rPr>
              <a:t>meciona</a:t>
            </a:r>
            <a:r>
              <a:rPr lang="es-ES_tradnl" dirty="0">
                <a:latin typeface="SF Pro Display" pitchFamily="2" charset="0"/>
                <a:ea typeface="SF Pro Display" pitchFamily="2" charset="0"/>
              </a:rPr>
              <a:t> en qué dispositivo se debe instalar, puede ser un AVD (un simulador) o un dispositivo externo (debe configurarse antes).</a:t>
            </a:r>
          </a:p>
          <a:p>
            <a:endParaRPr lang="es-ES_tradnl" dirty="0">
              <a:latin typeface="SF Pro Display" pitchFamily="2" charset="0"/>
              <a:ea typeface="SF Pro Display" pitchFamily="2" charset="0"/>
            </a:endParaRPr>
          </a:p>
          <a:p>
            <a:r>
              <a:rPr lang="es-ES_tradnl" dirty="0">
                <a:latin typeface="SF Pro Display" pitchFamily="2" charset="0"/>
                <a:ea typeface="SF Pro Display" pitchFamily="2" charset="0"/>
              </a:rPr>
              <a:t>Finalmente otras acciones como comandos de </a:t>
            </a:r>
            <a:r>
              <a:rPr lang="es-ES_tradnl" dirty="0" err="1">
                <a:latin typeface="SF Pro Display" pitchFamily="2" charset="0"/>
                <a:ea typeface="SF Pro Display" pitchFamily="2" charset="0"/>
              </a:rPr>
              <a:t>git</a:t>
            </a:r>
            <a:r>
              <a:rPr lang="es-ES_tradnl" dirty="0">
                <a:latin typeface="SF Pro Display" pitchFamily="2" charset="0"/>
                <a:ea typeface="SF Pro Display" pitchFamily="2" charset="0"/>
              </a:rPr>
              <a:t>, sincronizar cambios en el </a:t>
            </a:r>
            <a:r>
              <a:rPr lang="es-ES_tradnl" dirty="0" err="1">
                <a:latin typeface="SF Pro Display" pitchFamily="2" charset="0"/>
                <a:ea typeface="SF Pro Display" pitchFamily="2" charset="0"/>
              </a:rPr>
              <a:t>gradle</a:t>
            </a:r>
            <a:r>
              <a:rPr lang="es-ES_tradnl" dirty="0">
                <a:latin typeface="SF Pro Display" pitchFamily="2" charset="0"/>
                <a:ea typeface="SF Pro Display" pitchFamily="2" charset="0"/>
              </a:rPr>
              <a:t>, AVD Manager, búsqueda</a:t>
            </a:r>
            <a:endParaRPr lang="es-ES_tradnl" sz="1600" dirty="0">
              <a:latin typeface="SF Pro Display" pitchFamily="2" charset="0"/>
              <a:ea typeface="SF Pro Display" pitchFamily="2" charset="0"/>
            </a:endParaRPr>
          </a:p>
        </p:txBody>
      </p:sp>
      <p:pic>
        <p:nvPicPr>
          <p:cNvPr id="10" name="Picture 9">
            <a:extLst>
              <a:ext uri="{FF2B5EF4-FFF2-40B4-BE49-F238E27FC236}">
                <a16:creationId xmlns:a16="http://schemas.microsoft.com/office/drawing/2014/main" id="{3DAD6A6E-C566-F444-BF69-1D7E14FD1175}"/>
              </a:ext>
            </a:extLst>
          </p:cNvPr>
          <p:cNvPicPr>
            <a:picLocks noChangeAspect="1"/>
          </p:cNvPicPr>
          <p:nvPr/>
        </p:nvPicPr>
        <p:blipFill>
          <a:blip r:embed="rId5"/>
          <a:stretch>
            <a:fillRect/>
          </a:stretch>
        </p:blipFill>
        <p:spPr>
          <a:xfrm>
            <a:off x="8117609" y="1844138"/>
            <a:ext cx="3568700" cy="1460500"/>
          </a:xfrm>
          <a:prstGeom prst="rect">
            <a:avLst/>
          </a:prstGeom>
          <a:ln>
            <a:solidFill>
              <a:schemeClr val="tx1"/>
            </a:solidFill>
          </a:ln>
        </p:spPr>
      </p:pic>
      <p:pic>
        <p:nvPicPr>
          <p:cNvPr id="11" name="Picture 10">
            <a:extLst>
              <a:ext uri="{FF2B5EF4-FFF2-40B4-BE49-F238E27FC236}">
                <a16:creationId xmlns:a16="http://schemas.microsoft.com/office/drawing/2014/main" id="{ED6B898C-5AC7-B441-91A6-223B74D9A6CB}"/>
              </a:ext>
            </a:extLst>
          </p:cNvPr>
          <p:cNvPicPr>
            <a:picLocks noChangeAspect="1"/>
          </p:cNvPicPr>
          <p:nvPr/>
        </p:nvPicPr>
        <p:blipFill>
          <a:blip r:embed="rId6"/>
          <a:stretch>
            <a:fillRect/>
          </a:stretch>
        </p:blipFill>
        <p:spPr>
          <a:xfrm>
            <a:off x="6970803" y="5663640"/>
            <a:ext cx="4696620" cy="382461"/>
          </a:xfrm>
          <a:prstGeom prst="rect">
            <a:avLst/>
          </a:prstGeom>
          <a:ln>
            <a:solidFill>
              <a:schemeClr val="tx1"/>
            </a:solidFill>
          </a:ln>
        </p:spPr>
      </p:pic>
      <p:pic>
        <p:nvPicPr>
          <p:cNvPr id="12" name="Picture 11">
            <a:extLst>
              <a:ext uri="{FF2B5EF4-FFF2-40B4-BE49-F238E27FC236}">
                <a16:creationId xmlns:a16="http://schemas.microsoft.com/office/drawing/2014/main" id="{A278D453-FEC8-BA4C-B2A4-43E3AC96AA08}"/>
              </a:ext>
            </a:extLst>
          </p:cNvPr>
          <p:cNvPicPr>
            <a:picLocks noChangeAspect="1"/>
          </p:cNvPicPr>
          <p:nvPr/>
        </p:nvPicPr>
        <p:blipFill>
          <a:blip r:embed="rId7"/>
          <a:stretch>
            <a:fillRect/>
          </a:stretch>
        </p:blipFill>
        <p:spPr>
          <a:xfrm>
            <a:off x="8936923" y="3512589"/>
            <a:ext cx="2730500" cy="1943100"/>
          </a:xfrm>
          <a:prstGeom prst="rect">
            <a:avLst/>
          </a:prstGeom>
          <a:ln>
            <a:solidFill>
              <a:schemeClr val="tx1"/>
            </a:solidFill>
          </a:ln>
        </p:spPr>
      </p:pic>
      <p:pic>
        <p:nvPicPr>
          <p:cNvPr id="14" name="Graphic 13">
            <a:extLst>
              <a:ext uri="{FF2B5EF4-FFF2-40B4-BE49-F238E27FC236}">
                <a16:creationId xmlns:a16="http://schemas.microsoft.com/office/drawing/2014/main" id="{E83E15F7-C802-1C4D-A6C5-5158F3D315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2836" y="3714060"/>
            <a:ext cx="1230403" cy="1230403"/>
          </a:xfrm>
          <a:prstGeom prst="rect">
            <a:avLst/>
          </a:prstGeom>
        </p:spPr>
      </p:pic>
    </p:spTree>
    <p:extLst>
      <p:ext uri="{BB962C8B-B14F-4D97-AF65-F5344CB8AC3E}">
        <p14:creationId xmlns:p14="http://schemas.microsoft.com/office/powerpoint/2010/main" val="382303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58D78A19-52C1-104F-BC31-90098B85075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5" name="Rectangle 4">
            <a:extLst>
              <a:ext uri="{FF2B5EF4-FFF2-40B4-BE49-F238E27FC236}">
                <a16:creationId xmlns:a16="http://schemas.microsoft.com/office/drawing/2014/main" id="{576716ED-7691-3C4F-9B63-0E2582968D8D}"/>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 name="Rectangle 5">
            <a:extLst>
              <a:ext uri="{FF2B5EF4-FFF2-40B4-BE49-F238E27FC236}">
                <a16:creationId xmlns:a16="http://schemas.microsoft.com/office/drawing/2014/main" id="{BD64C278-BF82-B647-B921-F4DF67FE5ADF}"/>
              </a:ext>
            </a:extLst>
          </p:cNvPr>
          <p:cNvSpPr/>
          <p:nvPr/>
        </p:nvSpPr>
        <p:spPr>
          <a:xfrm>
            <a:off x="524576" y="369307"/>
            <a:ext cx="8868805" cy="707886"/>
          </a:xfrm>
          <a:prstGeom prst="rect">
            <a:avLst/>
          </a:prstGeom>
        </p:spPr>
        <p:txBody>
          <a:bodyPr wrap="square">
            <a:spAutoFit/>
          </a:bodyPr>
          <a:lstStyle/>
          <a:p>
            <a:r>
              <a:rPr lang="es-ES_tradnl" sz="4000" b="1" dirty="0">
                <a:latin typeface="SF Pro Display" pitchFamily="2" charset="0"/>
                <a:ea typeface="SF Pro Display" pitchFamily="2" charset="0"/>
              </a:rPr>
              <a:t>Configurar teléfono Android: Pasos</a:t>
            </a:r>
            <a:endParaRPr lang="es-ES_tradnl" sz="4000" dirty="0"/>
          </a:p>
        </p:txBody>
      </p:sp>
      <p:pic>
        <p:nvPicPr>
          <p:cNvPr id="2" name="Picture 1">
            <a:extLst>
              <a:ext uri="{FF2B5EF4-FFF2-40B4-BE49-F238E27FC236}">
                <a16:creationId xmlns:a16="http://schemas.microsoft.com/office/drawing/2014/main" id="{1CB660EC-3977-114C-BFD1-5F5243D7C4BF}"/>
              </a:ext>
            </a:extLst>
          </p:cNvPr>
          <p:cNvPicPr>
            <a:picLocks noChangeAspect="1"/>
          </p:cNvPicPr>
          <p:nvPr/>
        </p:nvPicPr>
        <p:blipFill>
          <a:blip r:embed="rId4"/>
          <a:stretch>
            <a:fillRect/>
          </a:stretch>
        </p:blipFill>
        <p:spPr>
          <a:xfrm>
            <a:off x="524576" y="1469037"/>
            <a:ext cx="1980000" cy="3960000"/>
          </a:xfrm>
          <a:prstGeom prst="rect">
            <a:avLst/>
          </a:prstGeom>
        </p:spPr>
      </p:pic>
      <p:pic>
        <p:nvPicPr>
          <p:cNvPr id="3" name="Picture 2">
            <a:extLst>
              <a:ext uri="{FF2B5EF4-FFF2-40B4-BE49-F238E27FC236}">
                <a16:creationId xmlns:a16="http://schemas.microsoft.com/office/drawing/2014/main" id="{7B5D32D5-F095-4E47-9161-3946BFF49364}"/>
              </a:ext>
            </a:extLst>
          </p:cNvPr>
          <p:cNvPicPr>
            <a:picLocks noChangeAspect="1"/>
          </p:cNvPicPr>
          <p:nvPr/>
        </p:nvPicPr>
        <p:blipFill>
          <a:blip r:embed="rId5"/>
          <a:stretch>
            <a:fillRect/>
          </a:stretch>
        </p:blipFill>
        <p:spPr>
          <a:xfrm>
            <a:off x="2823382" y="2421266"/>
            <a:ext cx="1980000" cy="3960000"/>
          </a:xfrm>
          <a:prstGeom prst="rect">
            <a:avLst/>
          </a:prstGeom>
        </p:spPr>
      </p:pic>
      <p:pic>
        <p:nvPicPr>
          <p:cNvPr id="7" name="Picture 6">
            <a:extLst>
              <a:ext uri="{FF2B5EF4-FFF2-40B4-BE49-F238E27FC236}">
                <a16:creationId xmlns:a16="http://schemas.microsoft.com/office/drawing/2014/main" id="{AAE24BB9-5786-E044-A7D9-7FBA7475679C}"/>
              </a:ext>
            </a:extLst>
          </p:cNvPr>
          <p:cNvPicPr>
            <a:picLocks noChangeAspect="1"/>
          </p:cNvPicPr>
          <p:nvPr/>
        </p:nvPicPr>
        <p:blipFill>
          <a:blip r:embed="rId6"/>
          <a:stretch>
            <a:fillRect/>
          </a:stretch>
        </p:blipFill>
        <p:spPr>
          <a:xfrm>
            <a:off x="9719800" y="1469037"/>
            <a:ext cx="1980000" cy="3960000"/>
          </a:xfrm>
          <a:prstGeom prst="rect">
            <a:avLst/>
          </a:prstGeom>
        </p:spPr>
      </p:pic>
      <p:pic>
        <p:nvPicPr>
          <p:cNvPr id="13" name="Picture 12">
            <a:extLst>
              <a:ext uri="{FF2B5EF4-FFF2-40B4-BE49-F238E27FC236}">
                <a16:creationId xmlns:a16="http://schemas.microsoft.com/office/drawing/2014/main" id="{CB2BFEA1-8D6C-4E4F-9416-86BCC22A6378}"/>
              </a:ext>
            </a:extLst>
          </p:cNvPr>
          <p:cNvPicPr>
            <a:picLocks noChangeAspect="1"/>
          </p:cNvPicPr>
          <p:nvPr/>
        </p:nvPicPr>
        <p:blipFill>
          <a:blip r:embed="rId7"/>
          <a:stretch>
            <a:fillRect/>
          </a:stretch>
        </p:blipFill>
        <p:spPr>
          <a:xfrm>
            <a:off x="7420994" y="2421266"/>
            <a:ext cx="1980000" cy="3960000"/>
          </a:xfrm>
          <a:prstGeom prst="rect">
            <a:avLst/>
          </a:prstGeom>
        </p:spPr>
      </p:pic>
      <p:pic>
        <p:nvPicPr>
          <p:cNvPr id="14" name="Picture 13">
            <a:extLst>
              <a:ext uri="{FF2B5EF4-FFF2-40B4-BE49-F238E27FC236}">
                <a16:creationId xmlns:a16="http://schemas.microsoft.com/office/drawing/2014/main" id="{E86C6682-0DEF-E948-8268-31CBAEF6B451}"/>
              </a:ext>
            </a:extLst>
          </p:cNvPr>
          <p:cNvPicPr>
            <a:picLocks noChangeAspect="1"/>
          </p:cNvPicPr>
          <p:nvPr/>
        </p:nvPicPr>
        <p:blipFill>
          <a:blip r:embed="rId8"/>
          <a:stretch>
            <a:fillRect/>
          </a:stretch>
        </p:blipFill>
        <p:spPr>
          <a:xfrm>
            <a:off x="5122188" y="1469037"/>
            <a:ext cx="1980000" cy="3960000"/>
          </a:xfrm>
          <a:prstGeom prst="rect">
            <a:avLst/>
          </a:prstGeom>
        </p:spPr>
      </p:pic>
      <p:sp>
        <p:nvSpPr>
          <p:cNvPr id="15" name="TextBox 14">
            <a:extLst>
              <a:ext uri="{FF2B5EF4-FFF2-40B4-BE49-F238E27FC236}">
                <a16:creationId xmlns:a16="http://schemas.microsoft.com/office/drawing/2014/main" id="{98F4D1D1-E21A-CF47-9315-21F8F69E0809}"/>
              </a:ext>
            </a:extLst>
          </p:cNvPr>
          <p:cNvSpPr txBox="1"/>
          <p:nvPr/>
        </p:nvSpPr>
        <p:spPr>
          <a:xfrm>
            <a:off x="5122188" y="4216600"/>
            <a:ext cx="1980000" cy="369332"/>
          </a:xfrm>
          <a:prstGeom prst="rect">
            <a:avLst/>
          </a:prstGeom>
          <a:noFill/>
        </p:spPr>
        <p:txBody>
          <a:bodyPr wrap="square" rtlCol="0">
            <a:spAutoFit/>
          </a:bodyPr>
          <a:lstStyle/>
          <a:p>
            <a:pPr algn="ctr"/>
            <a:r>
              <a:rPr lang="es-ES_tradnl" sz="900" b="1" dirty="0">
                <a:solidFill>
                  <a:srgbClr val="FF0000"/>
                </a:solidFill>
                <a:latin typeface="SF Pro Display" pitchFamily="2" charset="0"/>
                <a:ea typeface="SF Pro Display" pitchFamily="2" charset="0"/>
              </a:rPr>
              <a:t>TOCAR MUCHAS VECES HASTA QUE APAREZCA EL MENSAJE</a:t>
            </a:r>
          </a:p>
        </p:txBody>
      </p:sp>
      <p:sp>
        <p:nvSpPr>
          <p:cNvPr id="16" name="Oval 15">
            <a:extLst>
              <a:ext uri="{FF2B5EF4-FFF2-40B4-BE49-F238E27FC236}">
                <a16:creationId xmlns:a16="http://schemas.microsoft.com/office/drawing/2014/main" id="{0DEE7E9F-E340-734F-9E18-5D48796B4159}"/>
              </a:ext>
            </a:extLst>
          </p:cNvPr>
          <p:cNvSpPr/>
          <p:nvPr/>
        </p:nvSpPr>
        <p:spPr>
          <a:xfrm>
            <a:off x="1334576" y="5857193"/>
            <a:ext cx="360000" cy="3600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_tradnl" sz="2000" b="1" dirty="0"/>
              <a:t>1</a:t>
            </a:r>
            <a:endParaRPr lang="es-ES_tradnl" b="1" dirty="0"/>
          </a:p>
        </p:txBody>
      </p:sp>
      <p:sp>
        <p:nvSpPr>
          <p:cNvPr id="17" name="Oval 16">
            <a:extLst>
              <a:ext uri="{FF2B5EF4-FFF2-40B4-BE49-F238E27FC236}">
                <a16:creationId xmlns:a16="http://schemas.microsoft.com/office/drawing/2014/main" id="{69DE9252-0C79-9A47-932E-1C134E3429C3}"/>
              </a:ext>
            </a:extLst>
          </p:cNvPr>
          <p:cNvSpPr/>
          <p:nvPr/>
        </p:nvSpPr>
        <p:spPr>
          <a:xfrm>
            <a:off x="3633382" y="1622943"/>
            <a:ext cx="360000" cy="3600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ES_tradnl" sz="2000" b="1" dirty="0"/>
              <a:t>2</a:t>
            </a:r>
            <a:endParaRPr lang="es-ES_tradnl" b="1" dirty="0"/>
          </a:p>
        </p:txBody>
      </p:sp>
      <p:sp>
        <p:nvSpPr>
          <p:cNvPr id="18" name="Oval 17">
            <a:extLst>
              <a:ext uri="{FF2B5EF4-FFF2-40B4-BE49-F238E27FC236}">
                <a16:creationId xmlns:a16="http://schemas.microsoft.com/office/drawing/2014/main" id="{25A844B4-5C1A-4049-AFD3-BF7CC6185608}"/>
              </a:ext>
            </a:extLst>
          </p:cNvPr>
          <p:cNvSpPr/>
          <p:nvPr/>
        </p:nvSpPr>
        <p:spPr>
          <a:xfrm>
            <a:off x="5932188" y="5857193"/>
            <a:ext cx="360000" cy="3600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_tradnl" sz="2000" b="1" dirty="0"/>
              <a:t>3</a:t>
            </a:r>
            <a:endParaRPr lang="es-ES_tradnl" b="1" dirty="0"/>
          </a:p>
        </p:txBody>
      </p:sp>
      <p:sp>
        <p:nvSpPr>
          <p:cNvPr id="19" name="Oval 18">
            <a:extLst>
              <a:ext uri="{FF2B5EF4-FFF2-40B4-BE49-F238E27FC236}">
                <a16:creationId xmlns:a16="http://schemas.microsoft.com/office/drawing/2014/main" id="{CDB76168-9608-1648-9629-94C9763DA104}"/>
              </a:ext>
            </a:extLst>
          </p:cNvPr>
          <p:cNvSpPr/>
          <p:nvPr/>
        </p:nvSpPr>
        <p:spPr>
          <a:xfrm>
            <a:off x="8230994" y="1625601"/>
            <a:ext cx="360000" cy="3600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ES_tradnl" sz="2000" b="1" dirty="0"/>
              <a:t>4</a:t>
            </a:r>
            <a:endParaRPr lang="es-ES_tradnl" b="1" dirty="0"/>
          </a:p>
        </p:txBody>
      </p:sp>
      <p:sp>
        <p:nvSpPr>
          <p:cNvPr id="20" name="Oval 19">
            <a:extLst>
              <a:ext uri="{FF2B5EF4-FFF2-40B4-BE49-F238E27FC236}">
                <a16:creationId xmlns:a16="http://schemas.microsoft.com/office/drawing/2014/main" id="{337D32F2-12E9-DA45-BD5C-CF35E0CC5F20}"/>
              </a:ext>
            </a:extLst>
          </p:cNvPr>
          <p:cNvSpPr/>
          <p:nvPr/>
        </p:nvSpPr>
        <p:spPr>
          <a:xfrm>
            <a:off x="10529800" y="5857193"/>
            <a:ext cx="360000" cy="360000"/>
          </a:xfrm>
          <a:prstGeom prst="ellipse">
            <a:avLst/>
          </a:prstGeom>
          <a:solidFill>
            <a:srgbClr val="7030A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s-ES_tradnl" sz="2000" b="1" dirty="0"/>
              <a:t>5</a:t>
            </a:r>
            <a:endParaRPr lang="es-ES_tradnl" b="1" dirty="0"/>
          </a:p>
        </p:txBody>
      </p:sp>
      <p:pic>
        <p:nvPicPr>
          <p:cNvPr id="22" name="Graphic 21">
            <a:extLst>
              <a:ext uri="{FF2B5EF4-FFF2-40B4-BE49-F238E27FC236}">
                <a16:creationId xmlns:a16="http://schemas.microsoft.com/office/drawing/2014/main" id="{6EAD02D6-27F5-A641-89E2-172002B9B5A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449" r="24430" b="19210"/>
          <a:stretch/>
        </p:blipFill>
        <p:spPr>
          <a:xfrm>
            <a:off x="343406" y="1219200"/>
            <a:ext cx="2316724" cy="4540018"/>
          </a:xfrm>
          <a:prstGeom prst="rect">
            <a:avLst/>
          </a:prstGeom>
        </p:spPr>
      </p:pic>
      <p:pic>
        <p:nvPicPr>
          <p:cNvPr id="23" name="Graphic 22">
            <a:extLst>
              <a:ext uri="{FF2B5EF4-FFF2-40B4-BE49-F238E27FC236}">
                <a16:creationId xmlns:a16="http://schemas.microsoft.com/office/drawing/2014/main" id="{1CF63079-0921-AC40-A2BE-C50FE33E8FA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449" r="24430" b="19210"/>
          <a:stretch/>
        </p:blipFill>
        <p:spPr>
          <a:xfrm>
            <a:off x="2655020" y="2171384"/>
            <a:ext cx="2316724" cy="4540018"/>
          </a:xfrm>
          <a:prstGeom prst="rect">
            <a:avLst/>
          </a:prstGeom>
        </p:spPr>
      </p:pic>
      <p:pic>
        <p:nvPicPr>
          <p:cNvPr id="24" name="Graphic 23">
            <a:extLst>
              <a:ext uri="{FF2B5EF4-FFF2-40B4-BE49-F238E27FC236}">
                <a16:creationId xmlns:a16="http://schemas.microsoft.com/office/drawing/2014/main" id="{147AE2A3-E0F6-0745-B091-C90A10358FD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449" r="24430" b="19210"/>
          <a:stretch/>
        </p:blipFill>
        <p:spPr>
          <a:xfrm>
            <a:off x="4953826" y="1219200"/>
            <a:ext cx="2316724" cy="4540018"/>
          </a:xfrm>
          <a:prstGeom prst="rect">
            <a:avLst/>
          </a:prstGeom>
        </p:spPr>
      </p:pic>
      <p:pic>
        <p:nvPicPr>
          <p:cNvPr id="25" name="Graphic 24">
            <a:extLst>
              <a:ext uri="{FF2B5EF4-FFF2-40B4-BE49-F238E27FC236}">
                <a16:creationId xmlns:a16="http://schemas.microsoft.com/office/drawing/2014/main" id="{20AD023A-113E-B740-BD1C-D631B719A48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449" r="24430" b="19210"/>
          <a:stretch/>
        </p:blipFill>
        <p:spPr>
          <a:xfrm>
            <a:off x="7247908" y="2163220"/>
            <a:ext cx="2316724" cy="4540018"/>
          </a:xfrm>
          <a:prstGeom prst="rect">
            <a:avLst/>
          </a:prstGeom>
        </p:spPr>
      </p:pic>
      <p:pic>
        <p:nvPicPr>
          <p:cNvPr id="26" name="Graphic 25">
            <a:extLst>
              <a:ext uri="{FF2B5EF4-FFF2-40B4-BE49-F238E27FC236}">
                <a16:creationId xmlns:a16="http://schemas.microsoft.com/office/drawing/2014/main" id="{C09B0B77-61D8-B64D-B64D-B63B7BF5FA7B}"/>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449" r="24430" b="19210"/>
          <a:stretch/>
        </p:blipFill>
        <p:spPr>
          <a:xfrm>
            <a:off x="9546714" y="1219200"/>
            <a:ext cx="2316724" cy="4540018"/>
          </a:xfrm>
          <a:prstGeom prst="rect">
            <a:avLst/>
          </a:prstGeom>
        </p:spPr>
      </p:pic>
    </p:spTree>
    <p:extLst>
      <p:ext uri="{BB962C8B-B14F-4D97-AF65-F5344CB8AC3E}">
        <p14:creationId xmlns:p14="http://schemas.microsoft.com/office/powerpoint/2010/main" val="226331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10;&#10;Description automatically generated">
            <a:extLst>
              <a:ext uri="{FF2B5EF4-FFF2-40B4-BE49-F238E27FC236}">
                <a16:creationId xmlns:a16="http://schemas.microsoft.com/office/drawing/2014/main" id="{F9540A22-4118-0C43-B313-9F98D0D2D4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5" name="Rectangle 4">
            <a:extLst>
              <a:ext uri="{FF2B5EF4-FFF2-40B4-BE49-F238E27FC236}">
                <a16:creationId xmlns:a16="http://schemas.microsoft.com/office/drawing/2014/main" id="{9F4A7A53-9CC1-A348-8F09-35C18620989D}"/>
              </a:ext>
            </a:extLst>
          </p:cNvPr>
          <p:cNvSpPr/>
          <p:nvPr/>
        </p:nvSpPr>
        <p:spPr>
          <a:xfrm>
            <a:off x="524576" y="369307"/>
            <a:ext cx="8868805" cy="707886"/>
          </a:xfrm>
          <a:prstGeom prst="rect">
            <a:avLst/>
          </a:prstGeom>
        </p:spPr>
        <p:txBody>
          <a:bodyPr wrap="square">
            <a:spAutoFit/>
          </a:bodyPr>
          <a:lstStyle/>
          <a:p>
            <a:r>
              <a:rPr lang="es-ES_tradnl" sz="4000" b="1" dirty="0">
                <a:latin typeface="SF Pro Display" pitchFamily="2" charset="0"/>
                <a:ea typeface="SF Pro Display" pitchFamily="2" charset="0"/>
              </a:rPr>
              <a:t>AVD: Android Virtual </a:t>
            </a:r>
            <a:r>
              <a:rPr lang="es-ES_tradnl" sz="4000" b="1" dirty="0" err="1">
                <a:latin typeface="SF Pro Display" pitchFamily="2" charset="0"/>
                <a:ea typeface="SF Pro Display" pitchFamily="2" charset="0"/>
              </a:rPr>
              <a:t>Devices</a:t>
            </a:r>
            <a:endParaRPr lang="es-ES_tradnl" sz="4000" dirty="0"/>
          </a:p>
        </p:txBody>
      </p:sp>
      <p:sp>
        <p:nvSpPr>
          <p:cNvPr id="6" name="Rectangle 5">
            <a:extLst>
              <a:ext uri="{FF2B5EF4-FFF2-40B4-BE49-F238E27FC236}">
                <a16:creationId xmlns:a16="http://schemas.microsoft.com/office/drawing/2014/main" id="{0DFCCFDA-6D73-334D-A2D1-41BDC4724E15}"/>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8" name="Picture 7" descr="A screenshot of a cell phone&#10;&#10;Description automatically generated">
            <a:extLst>
              <a:ext uri="{FF2B5EF4-FFF2-40B4-BE49-F238E27FC236}">
                <a16:creationId xmlns:a16="http://schemas.microsoft.com/office/drawing/2014/main" id="{EC9D3E13-5859-0F4B-BA50-F93E66928FBE}"/>
              </a:ext>
            </a:extLst>
          </p:cNvPr>
          <p:cNvPicPr>
            <a:picLocks noChangeAspect="1"/>
          </p:cNvPicPr>
          <p:nvPr/>
        </p:nvPicPr>
        <p:blipFill>
          <a:blip r:embed="rId4"/>
          <a:stretch>
            <a:fillRect/>
          </a:stretch>
        </p:blipFill>
        <p:spPr>
          <a:xfrm>
            <a:off x="8877260" y="622551"/>
            <a:ext cx="2956898" cy="5065220"/>
          </a:xfrm>
          <a:prstGeom prst="rect">
            <a:avLst/>
          </a:prstGeom>
        </p:spPr>
      </p:pic>
      <p:sp>
        <p:nvSpPr>
          <p:cNvPr id="9" name="Rectangle 8">
            <a:extLst>
              <a:ext uri="{FF2B5EF4-FFF2-40B4-BE49-F238E27FC236}">
                <a16:creationId xmlns:a16="http://schemas.microsoft.com/office/drawing/2014/main" id="{8DDC8E82-131F-B340-9A50-C89A9DD161CC}"/>
              </a:ext>
            </a:extLst>
          </p:cNvPr>
          <p:cNvSpPr/>
          <p:nvPr/>
        </p:nvSpPr>
        <p:spPr>
          <a:xfrm>
            <a:off x="524577" y="1456841"/>
            <a:ext cx="8114926" cy="1631216"/>
          </a:xfrm>
          <a:prstGeom prst="rect">
            <a:avLst/>
          </a:prstGeom>
        </p:spPr>
        <p:txBody>
          <a:bodyPr wrap="square">
            <a:spAutoFit/>
          </a:bodyPr>
          <a:lstStyle/>
          <a:p>
            <a:r>
              <a:rPr lang="es-ES_tradnl" sz="2000" b="1" dirty="0">
                <a:latin typeface="SF Pro Display" pitchFamily="2" charset="0"/>
                <a:ea typeface="SF Pro Display" pitchFamily="2" charset="0"/>
              </a:rPr>
              <a:t>Son dispositivos virtuales que podemos usar en caso que no contemos con un teléfono, TV o dispositivo Android al que estemos desarrollando.</a:t>
            </a:r>
          </a:p>
          <a:p>
            <a:r>
              <a:rPr lang="es-ES_tradnl" sz="2000" dirty="0">
                <a:latin typeface="SF Pro Display" pitchFamily="2" charset="0"/>
                <a:ea typeface="SF Pro Display" pitchFamily="2" charset="0"/>
              </a:rPr>
              <a:t>Tienen características limitadas y son pensado para pruebas.</a:t>
            </a:r>
          </a:p>
          <a:p>
            <a:endParaRPr lang="es-ES_tradnl" sz="2000" b="1" dirty="0">
              <a:latin typeface="SF Pro Display" pitchFamily="2" charset="0"/>
              <a:ea typeface="SF Pro Display" pitchFamily="2" charset="0"/>
            </a:endParaRPr>
          </a:p>
        </p:txBody>
      </p:sp>
      <p:pic>
        <p:nvPicPr>
          <p:cNvPr id="10" name="Picture 9">
            <a:extLst>
              <a:ext uri="{FF2B5EF4-FFF2-40B4-BE49-F238E27FC236}">
                <a16:creationId xmlns:a16="http://schemas.microsoft.com/office/drawing/2014/main" id="{E91AFAA1-CCE2-8F47-BD5F-2A3D220E4020}"/>
              </a:ext>
            </a:extLst>
          </p:cNvPr>
          <p:cNvPicPr>
            <a:picLocks noChangeAspect="1"/>
          </p:cNvPicPr>
          <p:nvPr/>
        </p:nvPicPr>
        <p:blipFill>
          <a:blip r:embed="rId5"/>
          <a:stretch>
            <a:fillRect/>
          </a:stretch>
        </p:blipFill>
        <p:spPr>
          <a:xfrm>
            <a:off x="2516889" y="2812232"/>
            <a:ext cx="5738385" cy="4045768"/>
          </a:xfrm>
          <a:prstGeom prst="rect">
            <a:avLst/>
          </a:prstGeom>
        </p:spPr>
      </p:pic>
      <p:pic>
        <p:nvPicPr>
          <p:cNvPr id="12" name="Graphic 11">
            <a:extLst>
              <a:ext uri="{FF2B5EF4-FFF2-40B4-BE49-F238E27FC236}">
                <a16:creationId xmlns:a16="http://schemas.microsoft.com/office/drawing/2014/main" id="{99E906F8-A8F2-D34D-BD48-29DB27F40E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576" y="4380714"/>
            <a:ext cx="1020445" cy="1020445"/>
          </a:xfrm>
          <a:prstGeom prst="rect">
            <a:avLst/>
          </a:prstGeom>
        </p:spPr>
      </p:pic>
    </p:spTree>
    <p:extLst>
      <p:ext uri="{BB962C8B-B14F-4D97-AF65-F5344CB8AC3E}">
        <p14:creationId xmlns:p14="http://schemas.microsoft.com/office/powerpoint/2010/main" val="4029176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FC8833-6455-0840-A72F-C8722960C38F}"/>
              </a:ext>
            </a:extLst>
          </p:cNvPr>
          <p:cNvSpPr/>
          <p:nvPr/>
        </p:nvSpPr>
        <p:spPr>
          <a:xfrm>
            <a:off x="838200" y="4809944"/>
            <a:ext cx="10515600" cy="154640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800" b="1" kern="1200" dirty="0" err="1">
                <a:solidFill>
                  <a:schemeClr val="tx1"/>
                </a:solidFill>
                <a:latin typeface="SF Pro Display" pitchFamily="2" charset="0"/>
                <a:ea typeface="SF Pro Display" pitchFamily="2" charset="0"/>
                <a:cs typeface="+mj-cs"/>
              </a:rPr>
              <a:t>Próximamente</a:t>
            </a:r>
            <a:endParaRPr lang="en-US" sz="4800" b="1" kern="1200" dirty="0">
              <a:solidFill>
                <a:schemeClr val="tx1"/>
              </a:solidFill>
              <a:latin typeface="SF Pro Display" pitchFamily="2" charset="0"/>
              <a:ea typeface="SF Pro Display" pitchFamily="2" charset="0"/>
              <a:cs typeface="+mj-cs"/>
            </a:endParaRPr>
          </a:p>
          <a:p>
            <a:pPr algn="ctr" defTabSz="914400">
              <a:lnSpc>
                <a:spcPct val="90000"/>
              </a:lnSpc>
              <a:spcBef>
                <a:spcPct val="0"/>
              </a:spcBef>
              <a:spcAft>
                <a:spcPts val="600"/>
              </a:spcAft>
            </a:pPr>
            <a:r>
              <a:rPr lang="en-US" sz="4800" b="1" kern="1200" dirty="0">
                <a:solidFill>
                  <a:schemeClr val="tx1"/>
                </a:solidFill>
                <a:latin typeface="SF Pro Display" pitchFamily="2" charset="0"/>
                <a:ea typeface="SF Pro Display" pitchFamily="2" charset="0"/>
                <a:cs typeface="+mj-cs"/>
              </a:rPr>
              <a:t> El </a:t>
            </a:r>
            <a:r>
              <a:rPr lang="en-US" sz="4800" b="1" kern="1200" dirty="0" err="1">
                <a:solidFill>
                  <a:schemeClr val="tx1"/>
                </a:solidFill>
                <a:latin typeface="SF Pro Display" pitchFamily="2" charset="0"/>
                <a:ea typeface="SF Pro Display" pitchFamily="2" charset="0"/>
                <a:cs typeface="+mj-cs"/>
              </a:rPr>
              <a:t>lenguaje</a:t>
            </a:r>
            <a:r>
              <a:rPr lang="en-US" sz="4800" b="1" kern="1200" dirty="0">
                <a:solidFill>
                  <a:schemeClr val="tx1"/>
                </a:solidFill>
                <a:latin typeface="SF Pro Display" pitchFamily="2" charset="0"/>
                <a:ea typeface="SF Pro Display" pitchFamily="2" charset="0"/>
                <a:cs typeface="+mj-cs"/>
              </a:rPr>
              <a:t> de </a:t>
            </a:r>
            <a:r>
              <a:rPr lang="en-US" sz="4800" b="1" kern="1200" dirty="0" err="1">
                <a:solidFill>
                  <a:schemeClr val="tx1"/>
                </a:solidFill>
                <a:latin typeface="SF Pro Display" pitchFamily="2" charset="0"/>
                <a:ea typeface="SF Pro Display" pitchFamily="2" charset="0"/>
                <a:cs typeface="+mj-cs"/>
              </a:rPr>
              <a:t>programación</a:t>
            </a:r>
            <a:r>
              <a:rPr lang="en-US" sz="4800" b="1" kern="1200" dirty="0">
                <a:solidFill>
                  <a:schemeClr val="tx1"/>
                </a:solidFill>
                <a:latin typeface="SF Pro Display" pitchFamily="2" charset="0"/>
                <a:ea typeface="SF Pro Display" pitchFamily="2" charset="0"/>
                <a:cs typeface="+mj-cs"/>
              </a:rPr>
              <a:t> Kotlin</a:t>
            </a:r>
            <a:endParaRPr lang="en-US" sz="4400" kern="1200" dirty="0">
              <a:solidFill>
                <a:schemeClr val="tx1"/>
              </a:solidFill>
              <a:latin typeface="SF Pro Display" pitchFamily="2" charset="0"/>
              <a:ea typeface="SF Pro Display" pitchFamily="2" charset="0"/>
              <a:cs typeface="+mj-cs"/>
            </a:endParaRPr>
          </a:p>
        </p:txBody>
      </p:sp>
      <p:pic>
        <p:nvPicPr>
          <p:cNvPr id="5" name="Picture 4" descr="A picture containing food&#10;&#10;Description automatically generated">
            <a:extLst>
              <a:ext uri="{FF2B5EF4-FFF2-40B4-BE49-F238E27FC236}">
                <a16:creationId xmlns:a16="http://schemas.microsoft.com/office/drawing/2014/main" id="{6BC19583-85E6-954D-B0E2-312E60E7EA6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8" name="Rectangle 7">
            <a:extLst>
              <a:ext uri="{FF2B5EF4-FFF2-40B4-BE49-F238E27FC236}">
                <a16:creationId xmlns:a16="http://schemas.microsoft.com/office/drawing/2014/main" id="{7F7B2E5F-1DC8-1C4E-90CD-162994729E90}"/>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Rectangle 8">
            <a:extLst>
              <a:ext uri="{FF2B5EF4-FFF2-40B4-BE49-F238E27FC236}">
                <a16:creationId xmlns:a16="http://schemas.microsoft.com/office/drawing/2014/main" id="{4617412E-5334-BA43-A58F-7C6CFEC8F92C}"/>
              </a:ext>
            </a:extLst>
          </p:cNvPr>
          <p:cNvSpPr/>
          <p:nvPr/>
        </p:nvSpPr>
        <p:spPr>
          <a:xfrm rot="5400000">
            <a:off x="-2952674" y="3694657"/>
            <a:ext cx="628096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1" name="Graphic 10">
            <a:extLst>
              <a:ext uri="{FF2B5EF4-FFF2-40B4-BE49-F238E27FC236}">
                <a16:creationId xmlns:a16="http://schemas.microsoft.com/office/drawing/2014/main" id="{FCFFFB8E-1C07-3142-BD0E-09FAE631D5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9531" y="402136"/>
            <a:ext cx="908538" cy="908538"/>
          </a:xfrm>
          <a:prstGeom prst="rect">
            <a:avLst/>
          </a:prstGeom>
        </p:spPr>
      </p:pic>
      <p:pic>
        <p:nvPicPr>
          <p:cNvPr id="13" name="Graphic 12">
            <a:extLst>
              <a:ext uri="{FF2B5EF4-FFF2-40B4-BE49-F238E27FC236}">
                <a16:creationId xmlns:a16="http://schemas.microsoft.com/office/drawing/2014/main" id="{1110963B-3331-B841-A201-7445538DE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5816" y="2579956"/>
            <a:ext cx="1233854" cy="1233854"/>
          </a:xfrm>
          <a:prstGeom prst="rect">
            <a:avLst/>
          </a:prstGeom>
        </p:spPr>
      </p:pic>
      <p:pic>
        <p:nvPicPr>
          <p:cNvPr id="16" name="Graphic 15">
            <a:extLst>
              <a:ext uri="{FF2B5EF4-FFF2-40B4-BE49-F238E27FC236}">
                <a16:creationId xmlns:a16="http://schemas.microsoft.com/office/drawing/2014/main" id="{D7364E29-72EE-F14F-8A6B-EF3798A3DD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330" y="402136"/>
            <a:ext cx="908538" cy="908538"/>
          </a:xfrm>
          <a:prstGeom prst="rect">
            <a:avLst/>
          </a:prstGeom>
        </p:spPr>
      </p:pic>
      <p:pic>
        <p:nvPicPr>
          <p:cNvPr id="17" name="Graphic 16">
            <a:extLst>
              <a:ext uri="{FF2B5EF4-FFF2-40B4-BE49-F238E27FC236}">
                <a16:creationId xmlns:a16="http://schemas.microsoft.com/office/drawing/2014/main" id="{86F5FD39-2EF2-3145-B18F-C0BFC49B6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330" y="2579956"/>
            <a:ext cx="1233854" cy="1233854"/>
          </a:xfrm>
          <a:prstGeom prst="rect">
            <a:avLst/>
          </a:prstGeom>
        </p:spPr>
      </p:pic>
      <p:pic>
        <p:nvPicPr>
          <p:cNvPr id="18" name="Picture 17">
            <a:extLst>
              <a:ext uri="{FF2B5EF4-FFF2-40B4-BE49-F238E27FC236}">
                <a16:creationId xmlns:a16="http://schemas.microsoft.com/office/drawing/2014/main" id="{83C8C39C-E30C-894A-8F37-9F8C954DB941}"/>
              </a:ext>
            </a:extLst>
          </p:cNvPr>
          <p:cNvPicPr>
            <a:picLocks noChangeAspect="1"/>
          </p:cNvPicPr>
          <p:nvPr/>
        </p:nvPicPr>
        <p:blipFill>
          <a:blip r:embed="rId10"/>
          <a:stretch>
            <a:fillRect/>
          </a:stretch>
        </p:blipFill>
        <p:spPr>
          <a:xfrm>
            <a:off x="1758950" y="479244"/>
            <a:ext cx="8674100" cy="4330700"/>
          </a:xfrm>
          <a:prstGeom prst="rect">
            <a:avLst/>
          </a:prstGeom>
        </p:spPr>
      </p:pic>
    </p:spTree>
    <p:extLst>
      <p:ext uri="{BB962C8B-B14F-4D97-AF65-F5344CB8AC3E}">
        <p14:creationId xmlns:p14="http://schemas.microsoft.com/office/powerpoint/2010/main" val="2950433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2463-D5D2-1F43-8E78-4A891728C5D2}"/>
              </a:ext>
            </a:extLst>
          </p:cNvPr>
          <p:cNvSpPr>
            <a:spLocks noGrp="1"/>
          </p:cNvSpPr>
          <p:nvPr>
            <p:ph type="title"/>
          </p:nvPr>
        </p:nvSpPr>
        <p:spPr/>
        <p:txBody>
          <a:bodyPr>
            <a:normAutofit/>
          </a:bodyPr>
          <a:lstStyle/>
          <a:p>
            <a:r>
              <a:rPr lang="es-ES_tradnl" sz="3600" b="1" dirty="0">
                <a:latin typeface="SF Pro Display" pitchFamily="2" charset="0"/>
                <a:ea typeface="SF Pro Display" pitchFamily="2" charset="0"/>
              </a:rPr>
              <a:t>Interfaces gráficas en Android Studio</a:t>
            </a:r>
          </a:p>
        </p:txBody>
      </p:sp>
      <p:sp>
        <p:nvSpPr>
          <p:cNvPr id="3" name="Content Placeholder 2">
            <a:extLst>
              <a:ext uri="{FF2B5EF4-FFF2-40B4-BE49-F238E27FC236}">
                <a16:creationId xmlns:a16="http://schemas.microsoft.com/office/drawing/2014/main" id="{B6E70492-3B7B-AF43-96E1-E50D8A67EB7D}"/>
              </a:ext>
            </a:extLst>
          </p:cNvPr>
          <p:cNvSpPr>
            <a:spLocks noGrp="1"/>
          </p:cNvSpPr>
          <p:nvPr>
            <p:ph idx="1"/>
          </p:nvPr>
        </p:nvSpPr>
        <p:spPr>
          <a:xfrm>
            <a:off x="838200" y="1690688"/>
            <a:ext cx="8610600" cy="4667250"/>
          </a:xfrm>
        </p:spPr>
        <p:txBody>
          <a:bodyPr>
            <a:normAutofit/>
          </a:bodyPr>
          <a:lstStyle/>
          <a:p>
            <a:r>
              <a:rPr lang="es-ES_tradnl" dirty="0"/>
              <a:t>En Android Studio hay que recordar que la carpeta RES es la que se encarga de las cosas gráficas que contamos </a:t>
            </a:r>
          </a:p>
        </p:txBody>
      </p:sp>
      <p:sp>
        <p:nvSpPr>
          <p:cNvPr id="4" name="Rectangle 3">
            <a:extLst>
              <a:ext uri="{FF2B5EF4-FFF2-40B4-BE49-F238E27FC236}">
                <a16:creationId xmlns:a16="http://schemas.microsoft.com/office/drawing/2014/main" id="{BB3BC29C-822E-E445-A24D-0E5BE2B074ED}"/>
              </a:ext>
            </a:extLst>
          </p:cNvPr>
          <p:cNvSpPr/>
          <p:nvPr/>
        </p:nvSpPr>
        <p:spPr>
          <a:xfrm>
            <a:off x="3204117" y="211625"/>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Picture 4">
            <a:extLst>
              <a:ext uri="{FF2B5EF4-FFF2-40B4-BE49-F238E27FC236}">
                <a16:creationId xmlns:a16="http://schemas.microsoft.com/office/drawing/2014/main" id="{AD7553AF-363A-C54A-88FC-0222BB36CC8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Tree>
    <p:extLst>
      <p:ext uri="{BB962C8B-B14F-4D97-AF65-F5344CB8AC3E}">
        <p14:creationId xmlns:p14="http://schemas.microsoft.com/office/powerpoint/2010/main" val="174632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2B30-2E73-5C44-9CBB-D290833A5057}"/>
              </a:ext>
            </a:extLst>
          </p:cNvPr>
          <p:cNvSpPr>
            <a:spLocks noGrp="1"/>
          </p:cNvSpPr>
          <p:nvPr>
            <p:ph type="title"/>
          </p:nvPr>
        </p:nvSpPr>
        <p:spPr/>
        <p:txBody>
          <a:bodyPr/>
          <a:lstStyle/>
          <a:p>
            <a:r>
              <a:rPr lang="es-ES_tradnl" sz="3600" b="1" dirty="0">
                <a:latin typeface="SF Pro Display" pitchFamily="2" charset="0"/>
                <a:ea typeface="SF Pro Display" pitchFamily="2" charset="0"/>
              </a:rPr>
              <a:t>Selección de </a:t>
            </a:r>
            <a:r>
              <a:rPr lang="es-ES_tradnl" sz="3600" b="1" dirty="0" err="1">
                <a:latin typeface="SF Pro Display" pitchFamily="2" charset="0"/>
                <a:ea typeface="SF Pro Display" pitchFamily="2" charset="0"/>
              </a:rPr>
              <a:t>Layout</a:t>
            </a:r>
            <a:endParaRPr lang="es-ES_tradnl" sz="3600" b="1" dirty="0">
              <a:latin typeface="SF Pro Display" pitchFamily="2" charset="0"/>
              <a:ea typeface="SF Pro Display" pitchFamily="2" charset="0"/>
            </a:endParaRPr>
          </a:p>
        </p:txBody>
      </p:sp>
      <p:sp>
        <p:nvSpPr>
          <p:cNvPr id="3" name="Content Placeholder 2">
            <a:extLst>
              <a:ext uri="{FF2B5EF4-FFF2-40B4-BE49-F238E27FC236}">
                <a16:creationId xmlns:a16="http://schemas.microsoft.com/office/drawing/2014/main" id="{CF10FC8C-2ECD-424F-A413-B828F810E3A0}"/>
              </a:ext>
            </a:extLst>
          </p:cNvPr>
          <p:cNvSpPr>
            <a:spLocks noGrp="1"/>
          </p:cNvSpPr>
          <p:nvPr>
            <p:ph idx="1"/>
          </p:nvPr>
        </p:nvSpPr>
        <p:spPr/>
        <p:txBody>
          <a:bodyPr>
            <a:normAutofit/>
          </a:bodyPr>
          <a:lstStyle/>
          <a:p>
            <a:r>
              <a:rPr lang="es-ES_tradnl" sz="2400" dirty="0">
                <a:latin typeface="SF Pro Display" pitchFamily="2" charset="0"/>
                <a:ea typeface="SF Pro Display" pitchFamily="2" charset="0"/>
              </a:rPr>
              <a:t>Recuerda</a:t>
            </a:r>
            <a:endParaRPr lang="es-ES_tradnl" sz="1600" dirty="0">
              <a:latin typeface="SF Pro Display" pitchFamily="2" charset="0"/>
              <a:ea typeface="SF Pro Display" pitchFamily="2" charset="0"/>
            </a:endParaRPr>
          </a:p>
        </p:txBody>
      </p:sp>
      <p:sp>
        <p:nvSpPr>
          <p:cNvPr id="5" name="Rectangle 4">
            <a:extLst>
              <a:ext uri="{FF2B5EF4-FFF2-40B4-BE49-F238E27FC236}">
                <a16:creationId xmlns:a16="http://schemas.microsoft.com/office/drawing/2014/main" id="{BCF45C61-0D51-ED42-BD1D-D33D153E6B07}"/>
              </a:ext>
            </a:extLst>
          </p:cNvPr>
          <p:cNvSpPr/>
          <p:nvPr/>
        </p:nvSpPr>
        <p:spPr>
          <a:xfrm>
            <a:off x="3204117" y="211625"/>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Picture 5">
            <a:extLst>
              <a:ext uri="{FF2B5EF4-FFF2-40B4-BE49-F238E27FC236}">
                <a16:creationId xmlns:a16="http://schemas.microsoft.com/office/drawing/2014/main" id="{1A25F4D5-ED58-674E-81EC-44896A791DCA}"/>
              </a:ext>
            </a:extLst>
          </p:cNvPr>
          <p:cNvPicPr>
            <a:picLocks noChangeAspect="1"/>
          </p:cNvPicPr>
          <p:nvPr/>
        </p:nvPicPr>
        <p:blipFill>
          <a:blip r:embed="rId2"/>
          <a:stretch>
            <a:fillRect/>
          </a:stretch>
        </p:blipFill>
        <p:spPr>
          <a:xfrm>
            <a:off x="9994900" y="3116838"/>
            <a:ext cx="1358900" cy="1955800"/>
          </a:xfrm>
          <a:prstGeom prst="rect">
            <a:avLst/>
          </a:prstGeom>
          <a:ln>
            <a:solidFill>
              <a:schemeClr val="tx1"/>
            </a:solidFill>
          </a:ln>
        </p:spPr>
      </p:pic>
      <p:pic>
        <p:nvPicPr>
          <p:cNvPr id="7" name="Picture 6">
            <a:extLst>
              <a:ext uri="{FF2B5EF4-FFF2-40B4-BE49-F238E27FC236}">
                <a16:creationId xmlns:a16="http://schemas.microsoft.com/office/drawing/2014/main" id="{44F417E0-CACE-AB4E-B579-97F51D0D0821}"/>
              </a:ext>
            </a:extLst>
          </p:cNvPr>
          <p:cNvPicPr>
            <a:picLocks noChangeAspect="1"/>
          </p:cNvPicPr>
          <p:nvPr/>
        </p:nvPicPr>
        <p:blipFill>
          <a:blip r:embed="rId3"/>
          <a:stretch>
            <a:fillRect/>
          </a:stretch>
        </p:blipFill>
        <p:spPr>
          <a:xfrm>
            <a:off x="8186079" y="3764942"/>
            <a:ext cx="1320800" cy="1968500"/>
          </a:xfrm>
          <a:prstGeom prst="rect">
            <a:avLst/>
          </a:prstGeom>
          <a:ln>
            <a:solidFill>
              <a:schemeClr val="tx1"/>
            </a:solidFill>
          </a:ln>
        </p:spPr>
      </p:pic>
      <p:pic>
        <p:nvPicPr>
          <p:cNvPr id="8" name="Picture 7">
            <a:extLst>
              <a:ext uri="{FF2B5EF4-FFF2-40B4-BE49-F238E27FC236}">
                <a16:creationId xmlns:a16="http://schemas.microsoft.com/office/drawing/2014/main" id="{AFAF3162-A5FD-7343-9A5C-8CA349F479F1}"/>
              </a:ext>
            </a:extLst>
          </p:cNvPr>
          <p:cNvPicPr>
            <a:picLocks noChangeAspect="1"/>
          </p:cNvPicPr>
          <p:nvPr/>
        </p:nvPicPr>
        <p:blipFill>
          <a:blip r:embed="rId4"/>
          <a:stretch>
            <a:fillRect/>
          </a:stretch>
        </p:blipFill>
        <p:spPr>
          <a:xfrm>
            <a:off x="6351858" y="4221163"/>
            <a:ext cx="1346200" cy="1955800"/>
          </a:xfrm>
          <a:prstGeom prst="rect">
            <a:avLst/>
          </a:prstGeom>
          <a:ln>
            <a:solidFill>
              <a:schemeClr val="tx1"/>
            </a:solidFill>
          </a:ln>
        </p:spPr>
      </p:pic>
      <p:pic>
        <p:nvPicPr>
          <p:cNvPr id="9" name="Picture 8">
            <a:extLst>
              <a:ext uri="{FF2B5EF4-FFF2-40B4-BE49-F238E27FC236}">
                <a16:creationId xmlns:a16="http://schemas.microsoft.com/office/drawing/2014/main" id="{46563182-47AB-4346-91F1-5B714D31914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pic>
        <p:nvPicPr>
          <p:cNvPr id="11" name="Graphic 10">
            <a:extLst>
              <a:ext uri="{FF2B5EF4-FFF2-40B4-BE49-F238E27FC236}">
                <a16:creationId xmlns:a16="http://schemas.microsoft.com/office/drawing/2014/main" id="{952034AD-9104-A847-A07B-74797E8BAF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77592" y="699816"/>
            <a:ext cx="1346665" cy="1346665"/>
          </a:xfrm>
          <a:prstGeom prst="rect">
            <a:avLst/>
          </a:prstGeom>
        </p:spPr>
      </p:pic>
    </p:spTree>
    <p:extLst>
      <p:ext uri="{BB962C8B-B14F-4D97-AF65-F5344CB8AC3E}">
        <p14:creationId xmlns:p14="http://schemas.microsoft.com/office/powerpoint/2010/main" val="3044701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food&#10;&#10;Description automatically generated">
            <a:extLst>
              <a:ext uri="{FF2B5EF4-FFF2-40B4-BE49-F238E27FC236}">
                <a16:creationId xmlns:a16="http://schemas.microsoft.com/office/drawing/2014/main" id="{7BC3DDDE-20E4-2144-8FB1-096BE7ACEF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9" name="Rectangle 8">
            <a:extLst>
              <a:ext uri="{FF2B5EF4-FFF2-40B4-BE49-F238E27FC236}">
                <a16:creationId xmlns:a16="http://schemas.microsoft.com/office/drawing/2014/main" id="{16D39B58-6799-BD4B-8BF0-562D6BA7574E}"/>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Content Placeholder 2">
            <a:extLst>
              <a:ext uri="{FF2B5EF4-FFF2-40B4-BE49-F238E27FC236}">
                <a16:creationId xmlns:a16="http://schemas.microsoft.com/office/drawing/2014/main" id="{6B9B3A14-4989-C545-B7E6-C479A6C8404C}"/>
              </a:ext>
            </a:extLst>
          </p:cNvPr>
          <p:cNvSpPr>
            <a:spLocks noGrp="1"/>
          </p:cNvSpPr>
          <p:nvPr>
            <p:ph idx="1"/>
          </p:nvPr>
        </p:nvSpPr>
        <p:spPr>
          <a:xfrm>
            <a:off x="8958022" y="2452184"/>
            <a:ext cx="3055642" cy="3344728"/>
          </a:xfrm>
        </p:spPr>
        <p:txBody>
          <a:bodyPr>
            <a:normAutofit fontScale="92500" lnSpcReduction="10000"/>
          </a:bodyPr>
          <a:lstStyle/>
          <a:p>
            <a:pPr marL="0" indent="0" algn="r">
              <a:buNone/>
            </a:pPr>
            <a:r>
              <a:rPr lang="es-ES_tradnl" b="1" dirty="0">
                <a:latin typeface="SF Pro Display" pitchFamily="2" charset="0"/>
                <a:ea typeface="SF Pro Display" pitchFamily="2" charset="0"/>
              </a:rPr>
              <a:t>Contamos para </a:t>
            </a:r>
          </a:p>
          <a:p>
            <a:pPr marL="0" indent="0" algn="r">
              <a:buNone/>
            </a:pPr>
            <a:r>
              <a:rPr lang="es-ES_tradnl" b="1" dirty="0">
                <a:latin typeface="SF Pro Display" pitchFamily="2" charset="0"/>
                <a:ea typeface="SF Pro Display" pitchFamily="2" charset="0"/>
              </a:rPr>
              <a:t>hacer apps en</a:t>
            </a:r>
          </a:p>
          <a:p>
            <a:pPr marL="0" indent="0" algn="r">
              <a:buNone/>
            </a:pPr>
            <a:endParaRPr lang="es-ES_tradnl" b="1" dirty="0">
              <a:latin typeface="SF Pro Display" pitchFamily="2" charset="0"/>
              <a:ea typeface="SF Pro Display" pitchFamily="2" charset="0"/>
            </a:endParaRPr>
          </a:p>
          <a:p>
            <a:pPr marL="0" indent="0" algn="r">
              <a:buNone/>
            </a:pPr>
            <a:r>
              <a:rPr lang="es-ES_tradnl" dirty="0" err="1">
                <a:latin typeface="SF Pro Display" pitchFamily="2" charset="0"/>
                <a:ea typeface="SF Pro Display" pitchFamily="2" charset="0"/>
              </a:rPr>
              <a:t>WearOS</a:t>
            </a:r>
            <a:endParaRPr lang="es-ES_tradnl" dirty="0">
              <a:latin typeface="SF Pro Display" pitchFamily="2" charset="0"/>
              <a:ea typeface="SF Pro Display" pitchFamily="2" charset="0"/>
            </a:endParaRPr>
          </a:p>
          <a:p>
            <a:pPr marL="0" indent="0" algn="r">
              <a:buNone/>
            </a:pPr>
            <a:r>
              <a:rPr lang="es-ES_tradnl" dirty="0">
                <a:latin typeface="SF Pro Display" pitchFamily="2" charset="0"/>
                <a:ea typeface="SF Pro Display" pitchFamily="2" charset="0"/>
              </a:rPr>
              <a:t>TV</a:t>
            </a:r>
          </a:p>
          <a:p>
            <a:pPr marL="0" indent="0" algn="r">
              <a:buNone/>
            </a:pPr>
            <a:r>
              <a:rPr lang="es-ES_tradnl" dirty="0" err="1">
                <a:latin typeface="SF Pro Display" pitchFamily="2" charset="0"/>
                <a:ea typeface="SF Pro Display" pitchFamily="2" charset="0"/>
              </a:rPr>
              <a:t>Automovile</a:t>
            </a:r>
            <a:endParaRPr lang="es-ES_tradnl" dirty="0">
              <a:latin typeface="SF Pro Display" pitchFamily="2" charset="0"/>
              <a:ea typeface="SF Pro Display" pitchFamily="2" charset="0"/>
            </a:endParaRPr>
          </a:p>
          <a:p>
            <a:pPr marL="0" indent="0" algn="r">
              <a:buNone/>
            </a:pPr>
            <a:r>
              <a:rPr lang="es-ES_tradnl" dirty="0">
                <a:latin typeface="SF Pro Display" pitchFamily="2" charset="0"/>
                <a:ea typeface="SF Pro Display" pitchFamily="2" charset="0"/>
              </a:rPr>
              <a:t>Android </a:t>
            </a:r>
            <a:r>
              <a:rPr lang="es-ES_tradnl" dirty="0" err="1">
                <a:latin typeface="SF Pro Display" pitchFamily="2" charset="0"/>
                <a:ea typeface="SF Pro Display" pitchFamily="2" charset="0"/>
              </a:rPr>
              <a:t>Things</a:t>
            </a:r>
            <a:r>
              <a:rPr lang="es-ES_tradnl" dirty="0">
                <a:latin typeface="SF Pro Display" pitchFamily="2" charset="0"/>
                <a:ea typeface="SF Pro Display" pitchFamily="2" charset="0"/>
              </a:rPr>
              <a:t>(</a:t>
            </a:r>
            <a:r>
              <a:rPr lang="es-ES_tradnl" dirty="0" err="1">
                <a:latin typeface="SF Pro Display" pitchFamily="2" charset="0"/>
                <a:ea typeface="SF Pro Display" pitchFamily="2" charset="0"/>
              </a:rPr>
              <a:t>IoT</a:t>
            </a:r>
            <a:r>
              <a:rPr lang="es-ES_tradnl" dirty="0"/>
              <a:t>)</a:t>
            </a:r>
          </a:p>
        </p:txBody>
      </p:sp>
      <p:pic>
        <p:nvPicPr>
          <p:cNvPr id="8" name="Graphic 7">
            <a:extLst>
              <a:ext uri="{FF2B5EF4-FFF2-40B4-BE49-F238E27FC236}">
                <a16:creationId xmlns:a16="http://schemas.microsoft.com/office/drawing/2014/main" id="{CFFBCC14-FA02-0146-A808-FEEDE6BD93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0019" y="1412879"/>
            <a:ext cx="696119" cy="696119"/>
          </a:xfrm>
          <a:prstGeom prst="rect">
            <a:avLst/>
          </a:prstGeom>
        </p:spPr>
      </p:pic>
      <p:pic>
        <p:nvPicPr>
          <p:cNvPr id="15" name="Graphic 14">
            <a:extLst>
              <a:ext uri="{FF2B5EF4-FFF2-40B4-BE49-F238E27FC236}">
                <a16:creationId xmlns:a16="http://schemas.microsoft.com/office/drawing/2014/main" id="{BDA28E72-E593-B54F-8AB2-35830097A3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6794" y="1061088"/>
            <a:ext cx="469900" cy="469900"/>
          </a:xfrm>
          <a:prstGeom prst="rect">
            <a:avLst/>
          </a:prstGeom>
        </p:spPr>
      </p:pic>
      <p:pic>
        <p:nvPicPr>
          <p:cNvPr id="16" name="Picture 15">
            <a:extLst>
              <a:ext uri="{FF2B5EF4-FFF2-40B4-BE49-F238E27FC236}">
                <a16:creationId xmlns:a16="http://schemas.microsoft.com/office/drawing/2014/main" id="{882EAEE5-7FD9-CF4E-9D2A-33E202812C06}"/>
              </a:ext>
            </a:extLst>
          </p:cNvPr>
          <p:cNvPicPr>
            <a:picLocks noChangeAspect="1"/>
          </p:cNvPicPr>
          <p:nvPr/>
        </p:nvPicPr>
        <p:blipFill>
          <a:blip r:embed="rId8"/>
          <a:stretch>
            <a:fillRect/>
          </a:stretch>
        </p:blipFill>
        <p:spPr>
          <a:xfrm>
            <a:off x="0" y="-3433"/>
            <a:ext cx="8852418" cy="6858000"/>
          </a:xfrm>
          <a:prstGeom prst="rect">
            <a:avLst/>
          </a:prstGeom>
        </p:spPr>
      </p:pic>
    </p:spTree>
    <p:extLst>
      <p:ext uri="{BB962C8B-B14F-4D97-AF65-F5344CB8AC3E}">
        <p14:creationId xmlns:p14="http://schemas.microsoft.com/office/powerpoint/2010/main" val="211181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2FBB-4CCD-BE43-883D-45A106E1FAF0}"/>
              </a:ext>
            </a:extLst>
          </p:cNvPr>
          <p:cNvSpPr>
            <a:spLocks noGrp="1"/>
          </p:cNvSpPr>
          <p:nvPr>
            <p:ph type="title"/>
          </p:nvPr>
        </p:nvSpPr>
        <p:spPr>
          <a:xfrm>
            <a:off x="648929" y="629266"/>
            <a:ext cx="3987079" cy="1676603"/>
          </a:xfrm>
        </p:spPr>
        <p:txBody>
          <a:bodyPr>
            <a:normAutofit/>
          </a:bodyPr>
          <a:lstStyle/>
          <a:p>
            <a:r>
              <a:rPr lang="es-ES_tradnl" b="1" dirty="0">
                <a:latin typeface="SF Pro Display" pitchFamily="2" charset="0"/>
                <a:ea typeface="SF Pro Display" pitchFamily="2" charset="0"/>
              </a:rPr>
              <a:t>Configuración inicial</a:t>
            </a:r>
          </a:p>
        </p:txBody>
      </p:sp>
      <p:sp>
        <p:nvSpPr>
          <p:cNvPr id="3" name="Content Placeholder 2">
            <a:extLst>
              <a:ext uri="{FF2B5EF4-FFF2-40B4-BE49-F238E27FC236}">
                <a16:creationId xmlns:a16="http://schemas.microsoft.com/office/drawing/2014/main" id="{943CAD43-8E11-8243-A7E8-CEB731585F57}"/>
              </a:ext>
            </a:extLst>
          </p:cNvPr>
          <p:cNvSpPr>
            <a:spLocks noGrp="1"/>
          </p:cNvSpPr>
          <p:nvPr>
            <p:ph idx="1"/>
          </p:nvPr>
        </p:nvSpPr>
        <p:spPr>
          <a:xfrm>
            <a:off x="648930" y="2202288"/>
            <a:ext cx="3987078" cy="4021532"/>
          </a:xfrm>
        </p:spPr>
        <p:txBody>
          <a:bodyPr>
            <a:normAutofit/>
          </a:bodyPr>
          <a:lstStyle/>
          <a:p>
            <a:r>
              <a:rPr lang="es-ES_tradnl" sz="1600" dirty="0"/>
              <a:t>Nombre de la aplicación</a:t>
            </a:r>
          </a:p>
          <a:p>
            <a:r>
              <a:rPr lang="es-ES_tradnl" sz="1600" dirty="0"/>
              <a:t>Nombre del paquete (se suele colocar .</a:t>
            </a:r>
            <a:r>
              <a:rPr lang="es-ES_tradnl" sz="1600" dirty="0" err="1"/>
              <a:t>com.compañía.proyecto</a:t>
            </a:r>
            <a:r>
              <a:rPr lang="es-ES_tradnl" sz="1600" dirty="0"/>
              <a:t>)</a:t>
            </a:r>
          </a:p>
          <a:p>
            <a:r>
              <a:rPr lang="es-ES_tradnl" sz="1600" dirty="0"/>
              <a:t>Ubicación de los archivos del proyecto: Elijan un día adecuado.</a:t>
            </a:r>
          </a:p>
          <a:p>
            <a:r>
              <a:rPr lang="es-ES_tradnl" sz="1600" dirty="0"/>
              <a:t>Lenguaje:     </a:t>
            </a:r>
            <a:r>
              <a:rPr lang="es-ES_tradnl" sz="1600" b="1" dirty="0"/>
              <a:t>KOTLIN O JAVA                (DISCUSIÓN MÁS ADELANTE)</a:t>
            </a:r>
          </a:p>
          <a:p>
            <a:r>
              <a:rPr lang="es-ES_tradnl" sz="1600" b="1" dirty="0"/>
              <a:t>SDK Mínimo: </a:t>
            </a:r>
            <a:r>
              <a:rPr lang="es-ES_tradnl" sz="1600" dirty="0"/>
              <a:t>Los SDK o Software </a:t>
            </a:r>
            <a:r>
              <a:rPr lang="es-ES_tradnl" sz="1600" dirty="0" err="1"/>
              <a:t>Development</a:t>
            </a:r>
            <a:r>
              <a:rPr lang="es-ES_tradnl" sz="1600" dirty="0"/>
              <a:t> Kit son un conjunto de herramientas que puedes usar dependiendo su versión. La API 24 corresponde a </a:t>
            </a:r>
            <a:r>
              <a:rPr lang="es-ES_tradnl" sz="1600" dirty="0" err="1"/>
              <a:t>Nougat</a:t>
            </a:r>
            <a:r>
              <a:rPr lang="es-ES_tradnl" sz="1600" dirty="0"/>
              <a:t> por ejemplo</a:t>
            </a:r>
          </a:p>
          <a:p>
            <a:r>
              <a:rPr lang="es-ES_tradnl" sz="1600" b="1" dirty="0"/>
              <a:t>LEGACY </a:t>
            </a:r>
            <a:r>
              <a:rPr lang="es-ES_tradnl" sz="1600" b="1" dirty="0" err="1"/>
              <a:t>Android.support</a:t>
            </a:r>
            <a:r>
              <a:rPr lang="es-ES_tradnl" sz="1600" b="1" dirty="0"/>
              <a:t>: </a:t>
            </a:r>
            <a:r>
              <a:rPr lang="es-ES_tradnl" sz="1600" dirty="0"/>
              <a:t>Para dar soporte a SO más viejos, reemplazando las bibliotecas modernas por unas estándar </a:t>
            </a:r>
            <a:endParaRPr lang="es-ES_tradnl" sz="1600" b="1" dirty="0"/>
          </a:p>
        </p:txBody>
      </p:sp>
      <p:pic>
        <p:nvPicPr>
          <p:cNvPr id="6" name="Picture 5" descr="A screenshot of a cell phone&#10;&#10;Description automatically generated">
            <a:extLst>
              <a:ext uri="{FF2B5EF4-FFF2-40B4-BE49-F238E27FC236}">
                <a16:creationId xmlns:a16="http://schemas.microsoft.com/office/drawing/2014/main" id="{4D05A56F-9AA2-D24A-9747-1DD93F09F641}"/>
              </a:ext>
            </a:extLst>
          </p:cNvPr>
          <p:cNvPicPr>
            <a:picLocks noChangeAspect="1"/>
          </p:cNvPicPr>
          <p:nvPr/>
        </p:nvPicPr>
        <p:blipFill rotWithShape="1">
          <a:blip r:embed="rId2"/>
          <a:srcRect l="1423" r="2480"/>
          <a:stretch/>
        </p:blipFill>
        <p:spPr>
          <a:xfrm>
            <a:off x="4636008" y="640082"/>
            <a:ext cx="6916329" cy="5577837"/>
          </a:xfrm>
          <a:prstGeom prst="rect">
            <a:avLst/>
          </a:prstGeom>
          <a:effectLst/>
        </p:spPr>
      </p:pic>
      <p:pic>
        <p:nvPicPr>
          <p:cNvPr id="5" name="Picture 4" descr="A picture containing food&#10;&#10;Description automatically generated">
            <a:extLst>
              <a:ext uri="{FF2B5EF4-FFF2-40B4-BE49-F238E27FC236}">
                <a16:creationId xmlns:a16="http://schemas.microsoft.com/office/drawing/2014/main" id="{165759F2-E50C-D940-A037-1E447C87561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7" name="Rectangle 6">
            <a:extLst>
              <a:ext uri="{FF2B5EF4-FFF2-40B4-BE49-F238E27FC236}">
                <a16:creationId xmlns:a16="http://schemas.microsoft.com/office/drawing/2014/main" id="{6A5850F4-7188-D144-9C9E-B4B1D748CBB9}"/>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146635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07EA587-E04C-7444-802D-E9BE80C33466}"/>
              </a:ext>
            </a:extLst>
          </p:cNvPr>
          <p:cNvPicPr>
            <a:picLocks noChangeAspect="1"/>
          </p:cNvPicPr>
          <p:nvPr/>
        </p:nvPicPr>
        <p:blipFill rotWithShape="1">
          <a:blip r:embed="rId2"/>
          <a:srcRect t="8518" b="12257"/>
          <a:stretch/>
        </p:blipFill>
        <p:spPr>
          <a:xfrm>
            <a:off x="20" y="10"/>
            <a:ext cx="12191980" cy="6857990"/>
          </a:xfrm>
          <a:prstGeom prst="rect">
            <a:avLst/>
          </a:prstGeom>
        </p:spPr>
      </p:pic>
      <p:sp>
        <p:nvSpPr>
          <p:cNvPr id="1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AE65D62-987C-F741-ABA0-9420D55FAA25}"/>
              </a:ext>
            </a:extLst>
          </p:cNvPr>
          <p:cNvSpPr>
            <a:spLocks noGrp="1"/>
          </p:cNvSpPr>
          <p:nvPr>
            <p:ph type="title"/>
          </p:nvPr>
        </p:nvSpPr>
        <p:spPr>
          <a:xfrm>
            <a:off x="8022020" y="3894539"/>
            <a:ext cx="3852041" cy="2678539"/>
          </a:xfrm>
        </p:spPr>
        <p:txBody>
          <a:bodyPr vert="horz" lIns="91440" tIns="45720" rIns="91440" bIns="45720" rtlCol="0" anchor="b">
            <a:normAutofit fontScale="90000"/>
          </a:bodyPr>
          <a:lstStyle/>
          <a:p>
            <a:pPr algn="ctr"/>
            <a:r>
              <a:rPr lang="en-US" sz="3600" b="1" dirty="0">
                <a:latin typeface="SF Pro Display" pitchFamily="2" charset="0"/>
                <a:ea typeface="SF Pro Display" pitchFamily="2" charset="0"/>
              </a:rPr>
              <a:t>¿</a:t>
            </a:r>
            <a:r>
              <a:rPr lang="en-US" sz="3600" b="1" dirty="0" err="1">
                <a:latin typeface="SF Pro Display" pitchFamily="2" charset="0"/>
                <a:ea typeface="SF Pro Display" pitchFamily="2" charset="0"/>
              </a:rPr>
              <a:t>Cuál</a:t>
            </a:r>
            <a:r>
              <a:rPr lang="en-US" sz="3600" b="1" dirty="0">
                <a:latin typeface="SF Pro Display" pitchFamily="2" charset="0"/>
                <a:ea typeface="SF Pro Display" pitchFamily="2" charset="0"/>
              </a:rPr>
              <a:t> version de Android </a:t>
            </a:r>
            <a:r>
              <a:rPr lang="en-US" sz="3600" b="1" dirty="0" err="1">
                <a:latin typeface="SF Pro Display" pitchFamily="2" charset="0"/>
                <a:ea typeface="SF Pro Display" pitchFamily="2" charset="0"/>
              </a:rPr>
              <a:t>elegir</a:t>
            </a:r>
            <a:r>
              <a:rPr lang="en-US" sz="3600" b="1" dirty="0">
                <a:latin typeface="SF Pro Display" pitchFamily="2" charset="0"/>
                <a:ea typeface="SF Pro Display" pitchFamily="2" charset="0"/>
              </a:rPr>
              <a:t>? (API)</a:t>
            </a:r>
            <a:br>
              <a:rPr lang="en-US" sz="1300" b="1" dirty="0">
                <a:latin typeface="SF Pro Display" pitchFamily="2" charset="0"/>
                <a:ea typeface="SF Pro Display" pitchFamily="2" charset="0"/>
              </a:rPr>
            </a:br>
            <a:br>
              <a:rPr lang="en-US" sz="1300" b="1" dirty="0">
                <a:latin typeface="SF Pro Display" pitchFamily="2" charset="0"/>
                <a:ea typeface="SF Pro Display" pitchFamily="2" charset="0"/>
              </a:rPr>
            </a:br>
            <a:r>
              <a:rPr lang="en-US" sz="1800" dirty="0" err="1">
                <a:latin typeface="SF Pro Display" pitchFamily="2" charset="0"/>
                <a:ea typeface="SF Pro Display" pitchFamily="2" charset="0"/>
              </a:rPr>
              <a:t>Depende</a:t>
            </a:r>
            <a:r>
              <a:rPr lang="en-US" sz="1800" dirty="0">
                <a:latin typeface="SF Pro Display" pitchFamily="2" charset="0"/>
                <a:ea typeface="SF Pro Display" pitchFamily="2" charset="0"/>
              </a:rPr>
              <a:t> del Proyecto</a:t>
            </a:r>
            <a:br>
              <a:rPr lang="en-US" sz="1800" dirty="0">
                <a:latin typeface="SF Pro Display" pitchFamily="2" charset="0"/>
                <a:ea typeface="SF Pro Display" pitchFamily="2" charset="0"/>
              </a:rPr>
            </a:br>
            <a:r>
              <a:rPr lang="en-US" sz="1800" dirty="0">
                <a:latin typeface="SF Pro Display" pitchFamily="2" charset="0"/>
                <a:ea typeface="SF Pro Display" pitchFamily="2" charset="0"/>
              </a:rPr>
              <a:t>Entre </a:t>
            </a:r>
            <a:r>
              <a:rPr lang="en-US" sz="1800" dirty="0" err="1">
                <a:latin typeface="SF Pro Display" pitchFamily="2" charset="0"/>
                <a:ea typeface="SF Pro Display" pitchFamily="2" charset="0"/>
              </a:rPr>
              <a:t>más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viejo</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menos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cosas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pero</a:t>
            </a:r>
            <a:r>
              <a:rPr lang="en-US" sz="1800" dirty="0">
                <a:latin typeface="SF Pro Display" pitchFamily="2" charset="0"/>
                <a:ea typeface="SF Pro Display" pitchFamily="2" charset="0"/>
              </a:rPr>
              <a:t> mayor </a:t>
            </a:r>
            <a:r>
              <a:rPr lang="en-US" sz="1800" dirty="0" err="1">
                <a:latin typeface="SF Pro Display" pitchFamily="2" charset="0"/>
                <a:ea typeface="SF Pro Display" pitchFamily="2" charset="0"/>
              </a:rPr>
              <a:t>mercado</a:t>
            </a:r>
            <a:br>
              <a:rPr lang="en-US" sz="1800" dirty="0">
                <a:latin typeface="SF Pro Display" pitchFamily="2" charset="0"/>
                <a:ea typeface="SF Pro Display" pitchFamily="2" charset="0"/>
              </a:rPr>
            </a:br>
            <a:br>
              <a:rPr lang="en-US" sz="1800" dirty="0">
                <a:latin typeface="SF Pro Display" pitchFamily="2" charset="0"/>
                <a:ea typeface="SF Pro Display" pitchFamily="2" charset="0"/>
              </a:rPr>
            </a:br>
            <a:r>
              <a:rPr lang="en-US" sz="1800" dirty="0">
                <a:latin typeface="SF Pro Display" pitchFamily="2" charset="0"/>
                <a:ea typeface="SF Pro Display" pitchFamily="2" charset="0"/>
              </a:rPr>
              <a:t>Entre </a:t>
            </a:r>
            <a:r>
              <a:rPr lang="en-US" sz="1800" dirty="0" err="1">
                <a:latin typeface="SF Pro Display" pitchFamily="2" charset="0"/>
                <a:ea typeface="SF Pro Display" pitchFamily="2" charset="0"/>
              </a:rPr>
              <a:t>más</a:t>
            </a:r>
            <a:r>
              <a:rPr lang="en-US" sz="1800" dirty="0">
                <a:latin typeface="SF Pro Display" pitchFamily="2" charset="0"/>
                <a:ea typeface="SF Pro Display" pitchFamily="2" charset="0"/>
              </a:rPr>
              <a:t> nuevo </a:t>
            </a:r>
            <a:r>
              <a:rPr lang="en-US" sz="1800" dirty="0" err="1">
                <a:latin typeface="SF Pro Display" pitchFamily="2" charset="0"/>
                <a:ea typeface="SF Pro Display" pitchFamily="2" charset="0"/>
              </a:rPr>
              <a:t>más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cosas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pero</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menos</a:t>
            </a:r>
            <a:r>
              <a:rPr lang="en-US" sz="1800" dirty="0">
                <a:latin typeface="SF Pro Display" pitchFamily="2" charset="0"/>
                <a:ea typeface="SF Pro Display" pitchFamily="2" charset="0"/>
              </a:rPr>
              <a:t> </a:t>
            </a:r>
            <a:r>
              <a:rPr lang="en-US" sz="1800" dirty="0" err="1">
                <a:latin typeface="SF Pro Display" pitchFamily="2" charset="0"/>
                <a:ea typeface="SF Pro Display" pitchFamily="2" charset="0"/>
              </a:rPr>
              <a:t>mercado</a:t>
            </a:r>
            <a:endParaRPr lang="en-US" sz="1300" dirty="0">
              <a:latin typeface="SF Pro Display" pitchFamily="2" charset="0"/>
              <a:ea typeface="SF Pro Display" pitchFamily="2" charset="0"/>
            </a:endParaRPr>
          </a:p>
        </p:txBody>
      </p:sp>
      <p:cxnSp>
        <p:nvCxnSpPr>
          <p:cNvPr id="18"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CEA71AA-C986-B84B-9AF3-57034A7CD850}"/>
              </a:ext>
            </a:extLst>
          </p:cNvPr>
          <p:cNvSpPr/>
          <p:nvPr/>
        </p:nvSpPr>
        <p:spPr>
          <a:xfrm>
            <a:off x="7488601" y="145774"/>
            <a:ext cx="4703379" cy="46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3" name="Picture 12" descr="A picture containing food&#10;&#10;Description automatically generated">
            <a:extLst>
              <a:ext uri="{FF2B5EF4-FFF2-40B4-BE49-F238E27FC236}">
                <a16:creationId xmlns:a16="http://schemas.microsoft.com/office/drawing/2014/main" id="{2C87D7D3-CAA0-8F4C-ABA4-2C5DAE3C8D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contrast="20000"/>
                    </a14:imgEffect>
                  </a14:imgLayer>
                </a14:imgProps>
              </a:ext>
            </a:extLst>
          </a:blip>
          <a:stretch>
            <a:fillRect/>
          </a:stretch>
        </p:blipFill>
        <p:spPr>
          <a:xfrm>
            <a:off x="11458450" y="6321286"/>
            <a:ext cx="733549" cy="536713"/>
          </a:xfrm>
          <a:prstGeom prst="rect">
            <a:avLst/>
          </a:prstGeom>
        </p:spPr>
      </p:pic>
    </p:spTree>
    <p:extLst>
      <p:ext uri="{BB962C8B-B14F-4D97-AF65-F5344CB8AC3E}">
        <p14:creationId xmlns:p14="http://schemas.microsoft.com/office/powerpoint/2010/main" val="118653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3F76-52CE-714C-88A2-EF65BB7132F6}"/>
              </a:ext>
            </a:extLst>
          </p:cNvPr>
          <p:cNvSpPr>
            <a:spLocks noGrp="1"/>
          </p:cNvSpPr>
          <p:nvPr>
            <p:ph type="title"/>
          </p:nvPr>
        </p:nvSpPr>
        <p:spPr>
          <a:xfrm>
            <a:off x="1415604" y="298864"/>
            <a:ext cx="10515600" cy="1325563"/>
          </a:xfrm>
        </p:spPr>
        <p:txBody>
          <a:bodyPr>
            <a:normAutofit/>
          </a:bodyPr>
          <a:lstStyle/>
          <a:p>
            <a:pPr algn="r"/>
            <a:r>
              <a:rPr lang="es-ES_tradnl" sz="4000" b="1" dirty="0">
                <a:latin typeface="SF Pro Display" pitchFamily="2" charset="0"/>
                <a:ea typeface="SF Pro Display" pitchFamily="2" charset="0"/>
              </a:rPr>
              <a:t>Ventana principal Android Studio</a:t>
            </a:r>
          </a:p>
        </p:txBody>
      </p:sp>
      <p:pic>
        <p:nvPicPr>
          <p:cNvPr id="4" name="Content Placeholder 3">
            <a:extLst>
              <a:ext uri="{FF2B5EF4-FFF2-40B4-BE49-F238E27FC236}">
                <a16:creationId xmlns:a16="http://schemas.microsoft.com/office/drawing/2014/main" id="{3EA52303-61E5-0144-941A-80A92F06C500}"/>
              </a:ext>
            </a:extLst>
          </p:cNvPr>
          <p:cNvPicPr>
            <a:picLocks noGrp="1" noChangeAspect="1"/>
          </p:cNvPicPr>
          <p:nvPr>
            <p:ph idx="1"/>
          </p:nvPr>
        </p:nvPicPr>
        <p:blipFill>
          <a:blip r:embed="rId2"/>
          <a:stretch>
            <a:fillRect/>
          </a:stretch>
        </p:blipFill>
        <p:spPr>
          <a:xfrm>
            <a:off x="6096000" y="1799121"/>
            <a:ext cx="5835204" cy="4351338"/>
          </a:xfrm>
          <a:prstGeom prst="rect">
            <a:avLst/>
          </a:prstGeom>
        </p:spPr>
      </p:pic>
      <p:sp>
        <p:nvSpPr>
          <p:cNvPr id="5" name="TextBox 4">
            <a:extLst>
              <a:ext uri="{FF2B5EF4-FFF2-40B4-BE49-F238E27FC236}">
                <a16:creationId xmlns:a16="http://schemas.microsoft.com/office/drawing/2014/main" id="{A8A4D3FC-DBB2-B747-B505-23BC6835D547}"/>
              </a:ext>
            </a:extLst>
          </p:cNvPr>
          <p:cNvSpPr txBox="1"/>
          <p:nvPr/>
        </p:nvSpPr>
        <p:spPr>
          <a:xfrm>
            <a:off x="645109" y="1624427"/>
            <a:ext cx="5450891" cy="4832092"/>
          </a:xfrm>
          <a:prstGeom prst="rect">
            <a:avLst/>
          </a:prstGeom>
          <a:noFill/>
        </p:spPr>
        <p:txBody>
          <a:bodyPr wrap="square" rtlCol="0">
            <a:spAutoFit/>
          </a:bodyPr>
          <a:lstStyle/>
          <a:p>
            <a:r>
              <a:rPr lang="en-US" sz="1400" b="1" dirty="0">
                <a:solidFill>
                  <a:srgbClr val="FF0000"/>
                </a:solidFill>
                <a:latin typeface="SF Pro Display" pitchFamily="2" charset="0"/>
                <a:ea typeface="SF Pro Display" pitchFamily="2" charset="0"/>
              </a:rPr>
              <a:t>1. </a:t>
            </a:r>
            <a:r>
              <a:rPr lang="en-US" sz="1400" dirty="0">
                <a:latin typeface="SF Pro Display" pitchFamily="2" charset="0"/>
                <a:ea typeface="SF Pro Display" pitchFamily="2" charset="0"/>
              </a:rPr>
              <a:t>La </a:t>
            </a:r>
            <a:r>
              <a:rPr lang="en-US" sz="1400" b="1" dirty="0" err="1">
                <a:latin typeface="SF Pro Display" pitchFamily="2" charset="0"/>
                <a:ea typeface="SF Pro Display" pitchFamily="2" charset="0"/>
              </a:rPr>
              <a:t>barra</a:t>
            </a:r>
            <a:r>
              <a:rPr lang="en-US" sz="1400" b="1" dirty="0">
                <a:latin typeface="SF Pro Display" pitchFamily="2" charset="0"/>
                <a:ea typeface="SF Pro Display" pitchFamily="2" charset="0"/>
              </a:rPr>
              <a:t> de </a:t>
            </a:r>
            <a:r>
              <a:rPr lang="en-US" sz="1400" b="1" dirty="0" err="1">
                <a:latin typeface="SF Pro Display" pitchFamily="2" charset="0"/>
                <a:ea typeface="SF Pro Display" pitchFamily="2" charset="0"/>
              </a:rPr>
              <a:t>herramientas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te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permite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realizar</a:t>
            </a:r>
            <a:r>
              <a:rPr lang="en-US" sz="1400" dirty="0">
                <a:latin typeface="SF Pro Display" pitchFamily="2" charset="0"/>
                <a:ea typeface="SF Pro Display" pitchFamily="2" charset="0"/>
              </a:rPr>
              <a:t> una gran </a:t>
            </a:r>
            <a:r>
              <a:rPr lang="en-US" sz="1400" dirty="0" err="1">
                <a:latin typeface="SF Pro Display" pitchFamily="2" charset="0"/>
                <a:ea typeface="SF Pro Display" pitchFamily="2" charset="0"/>
              </a:rPr>
              <a:t>variedad</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acciones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como</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ejecutar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tu</a:t>
            </a:r>
            <a:r>
              <a:rPr lang="en-US" sz="1400" dirty="0">
                <a:latin typeface="SF Pro Display" pitchFamily="2" charset="0"/>
                <a:ea typeface="SF Pro Display" pitchFamily="2" charset="0"/>
              </a:rPr>
              <a:t> app e </a:t>
            </a:r>
            <a:r>
              <a:rPr lang="en-US" sz="1400" dirty="0" err="1">
                <a:latin typeface="SF Pro Display" pitchFamily="2" charset="0"/>
                <a:ea typeface="SF Pro Display" pitchFamily="2" charset="0"/>
              </a:rPr>
              <a:t>iniciar</a:t>
            </a:r>
            <a:r>
              <a:rPr lang="en-US" sz="1400" dirty="0">
                <a:latin typeface="SF Pro Display" pitchFamily="2" charset="0"/>
                <a:ea typeface="SF Pro Display" pitchFamily="2" charset="0"/>
              </a:rPr>
              <a:t> las </a:t>
            </a:r>
            <a:r>
              <a:rPr lang="en-US" sz="1400" dirty="0" err="1">
                <a:latin typeface="SF Pro Display" pitchFamily="2" charset="0"/>
                <a:ea typeface="SF Pro Display" pitchFamily="2" charset="0"/>
              </a:rPr>
              <a:t>herramientas</a:t>
            </a:r>
            <a:r>
              <a:rPr lang="en-US" sz="1400" dirty="0">
                <a:latin typeface="SF Pro Display" pitchFamily="2" charset="0"/>
                <a:ea typeface="SF Pro Display" pitchFamily="2" charset="0"/>
              </a:rPr>
              <a:t> de Android.</a:t>
            </a:r>
          </a:p>
          <a:p>
            <a:endParaRPr lang="en-US" sz="1400" dirty="0">
              <a:latin typeface="SF Pro Display" pitchFamily="2" charset="0"/>
              <a:ea typeface="SF Pro Display" pitchFamily="2" charset="0"/>
            </a:endParaRPr>
          </a:p>
          <a:p>
            <a:r>
              <a:rPr lang="en-US" sz="1400" b="1" dirty="0">
                <a:solidFill>
                  <a:srgbClr val="FF0000"/>
                </a:solidFill>
                <a:latin typeface="SF Pro Display" pitchFamily="2" charset="0"/>
                <a:ea typeface="SF Pro Display" pitchFamily="2" charset="0"/>
              </a:rPr>
              <a:t>2. </a:t>
            </a:r>
            <a:r>
              <a:rPr lang="en-US" sz="1400" dirty="0">
                <a:latin typeface="SF Pro Display" pitchFamily="2" charset="0"/>
                <a:ea typeface="SF Pro Display" pitchFamily="2" charset="0"/>
              </a:rPr>
              <a:t>La </a:t>
            </a:r>
            <a:r>
              <a:rPr lang="en-US" sz="1400" b="1" dirty="0" err="1">
                <a:latin typeface="SF Pro Display" pitchFamily="2" charset="0"/>
                <a:ea typeface="SF Pro Display" pitchFamily="2" charset="0"/>
              </a:rPr>
              <a:t>barra</a:t>
            </a:r>
            <a:r>
              <a:rPr lang="en-US" sz="1400" b="1" dirty="0">
                <a:latin typeface="SF Pro Display" pitchFamily="2" charset="0"/>
                <a:ea typeface="SF Pro Display" pitchFamily="2" charset="0"/>
              </a:rPr>
              <a:t> de </a:t>
            </a:r>
            <a:r>
              <a:rPr lang="en-US" sz="1400" b="1" dirty="0" err="1">
                <a:latin typeface="SF Pro Display" pitchFamily="2" charset="0"/>
                <a:ea typeface="SF Pro Display" pitchFamily="2" charset="0"/>
              </a:rPr>
              <a:t>navegación</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te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ayuda</a:t>
            </a:r>
            <a:r>
              <a:rPr lang="en-US" sz="1400" dirty="0">
                <a:latin typeface="SF Pro Display" pitchFamily="2" charset="0"/>
                <a:ea typeface="SF Pro Display" pitchFamily="2" charset="0"/>
              </a:rPr>
              <a:t> a </a:t>
            </a:r>
            <a:r>
              <a:rPr lang="en-US" sz="1400" dirty="0" err="1">
                <a:latin typeface="SF Pro Display" pitchFamily="2" charset="0"/>
                <a:ea typeface="SF Pro Display" pitchFamily="2" charset="0"/>
              </a:rPr>
              <a:t>explorar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tu</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proyecto</a:t>
            </a:r>
            <a:r>
              <a:rPr lang="en-US" sz="1400" dirty="0">
                <a:latin typeface="SF Pro Display" pitchFamily="2" charset="0"/>
                <a:ea typeface="SF Pro Display" pitchFamily="2" charset="0"/>
              </a:rPr>
              <a:t> y </a:t>
            </a:r>
            <a:r>
              <a:rPr lang="en-US" sz="1400" dirty="0" err="1">
                <a:latin typeface="SF Pro Display" pitchFamily="2" charset="0"/>
                <a:ea typeface="SF Pro Display" pitchFamily="2" charset="0"/>
              </a:rPr>
              <a:t>abrir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archivos</a:t>
            </a:r>
            <a:r>
              <a:rPr lang="en-US" sz="1400" dirty="0">
                <a:latin typeface="SF Pro Display" pitchFamily="2" charset="0"/>
                <a:ea typeface="SF Pro Display" pitchFamily="2" charset="0"/>
              </a:rPr>
              <a:t> para </a:t>
            </a:r>
            <a:r>
              <a:rPr lang="en-US" sz="1400" dirty="0" err="1">
                <a:latin typeface="SF Pro Display" pitchFamily="2" charset="0"/>
                <a:ea typeface="SF Pro Display" pitchFamily="2" charset="0"/>
              </a:rPr>
              <a:t>editar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Proporciona</a:t>
            </a:r>
            <a:r>
              <a:rPr lang="en-US" sz="1400" dirty="0">
                <a:latin typeface="SF Pro Display" pitchFamily="2" charset="0"/>
                <a:ea typeface="SF Pro Display" pitchFamily="2" charset="0"/>
              </a:rPr>
              <a:t> una vista </a:t>
            </a:r>
            <a:r>
              <a:rPr lang="en-US" sz="1400" dirty="0" err="1">
                <a:latin typeface="SF Pro Display" pitchFamily="2" charset="0"/>
                <a:ea typeface="SF Pro Display" pitchFamily="2" charset="0"/>
              </a:rPr>
              <a:t>más</a:t>
            </a:r>
            <a:r>
              <a:rPr lang="en-US" sz="1400" dirty="0">
                <a:latin typeface="SF Pro Display" pitchFamily="2" charset="0"/>
                <a:ea typeface="SF Pro Display" pitchFamily="2" charset="0"/>
              </a:rPr>
              <a:t> compacta de la </a:t>
            </a:r>
            <a:r>
              <a:rPr lang="en-US" sz="1400" dirty="0" err="1">
                <a:latin typeface="SF Pro Display" pitchFamily="2" charset="0"/>
                <a:ea typeface="SF Pro Display" pitchFamily="2" charset="0"/>
              </a:rPr>
              <a:t>estructura</a:t>
            </a:r>
            <a:r>
              <a:rPr lang="en-US" sz="1400" dirty="0">
                <a:latin typeface="SF Pro Display" pitchFamily="2" charset="0"/>
                <a:ea typeface="SF Pro Display" pitchFamily="2" charset="0"/>
              </a:rPr>
              <a:t> visible </a:t>
            </a:r>
            <a:r>
              <a:rPr lang="en-US" sz="1400" dirty="0" err="1">
                <a:latin typeface="SF Pro Display" pitchFamily="2" charset="0"/>
                <a:ea typeface="SF Pro Display" pitchFamily="2" charset="0"/>
              </a:rPr>
              <a:t>en</a:t>
            </a:r>
            <a:r>
              <a:rPr lang="en-US" sz="1400" dirty="0">
                <a:latin typeface="SF Pro Display" pitchFamily="2" charset="0"/>
                <a:ea typeface="SF Pro Display" pitchFamily="2" charset="0"/>
              </a:rPr>
              <a:t> la </a:t>
            </a:r>
            <a:r>
              <a:rPr lang="en-US" sz="1400" dirty="0" err="1">
                <a:latin typeface="SF Pro Display" pitchFamily="2" charset="0"/>
                <a:ea typeface="SF Pro Display" pitchFamily="2" charset="0"/>
              </a:rPr>
              <a:t>ventana</a:t>
            </a:r>
            <a:r>
              <a:rPr lang="en-US" sz="1400" dirty="0">
                <a:latin typeface="SF Pro Display" pitchFamily="2" charset="0"/>
                <a:ea typeface="SF Pro Display" pitchFamily="2" charset="0"/>
              </a:rPr>
              <a:t> </a:t>
            </a:r>
            <a:r>
              <a:rPr lang="en-US" sz="1400" b="1" dirty="0">
                <a:latin typeface="SF Pro Display" pitchFamily="2" charset="0"/>
                <a:ea typeface="SF Pro Display" pitchFamily="2" charset="0"/>
              </a:rPr>
              <a:t>Project</a:t>
            </a:r>
            <a:r>
              <a:rPr lang="en-US" sz="1400" dirty="0">
                <a:latin typeface="SF Pro Display" pitchFamily="2" charset="0"/>
                <a:ea typeface="SF Pro Display" pitchFamily="2" charset="0"/>
              </a:rPr>
              <a:t>.</a:t>
            </a:r>
          </a:p>
          <a:p>
            <a:endParaRPr lang="en-US" sz="1400" dirty="0">
              <a:latin typeface="SF Pro Display" pitchFamily="2" charset="0"/>
              <a:ea typeface="SF Pro Display" pitchFamily="2" charset="0"/>
            </a:endParaRPr>
          </a:p>
          <a:p>
            <a:r>
              <a:rPr lang="en-US" sz="1400" b="1" dirty="0">
                <a:solidFill>
                  <a:srgbClr val="FF0000"/>
                </a:solidFill>
                <a:latin typeface="SF Pro Display" pitchFamily="2" charset="0"/>
                <a:ea typeface="SF Pro Display" pitchFamily="2" charset="0"/>
              </a:rPr>
              <a:t>3. </a:t>
            </a:r>
            <a:r>
              <a:rPr lang="en-US" sz="1400" dirty="0">
                <a:latin typeface="SF Pro Display" pitchFamily="2" charset="0"/>
                <a:ea typeface="SF Pro Display" pitchFamily="2" charset="0"/>
              </a:rPr>
              <a:t>La </a:t>
            </a:r>
            <a:r>
              <a:rPr lang="en-US" sz="1400" b="1" dirty="0" err="1">
                <a:latin typeface="SF Pro Display" pitchFamily="2" charset="0"/>
                <a:ea typeface="SF Pro Display" pitchFamily="2" charset="0"/>
              </a:rPr>
              <a:t>ventana</a:t>
            </a:r>
            <a:r>
              <a:rPr lang="en-US" sz="1400" b="1" dirty="0">
                <a:latin typeface="SF Pro Display" pitchFamily="2" charset="0"/>
                <a:ea typeface="SF Pro Display" pitchFamily="2" charset="0"/>
              </a:rPr>
              <a:t> del editor</a:t>
            </a:r>
            <a:r>
              <a:rPr lang="en-US" sz="1400" dirty="0">
                <a:latin typeface="SF Pro Display" pitchFamily="2" charset="0"/>
                <a:ea typeface="SF Pro Display" pitchFamily="2" charset="0"/>
              </a:rPr>
              <a:t> es el </a:t>
            </a:r>
            <a:r>
              <a:rPr lang="en-US" sz="1400" dirty="0" err="1">
                <a:latin typeface="SF Pro Display" pitchFamily="2" charset="0"/>
                <a:ea typeface="SF Pro Display" pitchFamily="2" charset="0"/>
              </a:rPr>
              <a:t>área</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en</a:t>
            </a:r>
            <a:r>
              <a:rPr lang="en-US" sz="1400" dirty="0">
                <a:latin typeface="SF Pro Display" pitchFamily="2" charset="0"/>
                <a:ea typeface="SF Pro Display" pitchFamily="2" charset="0"/>
              </a:rPr>
              <a:t> la que </a:t>
            </a:r>
            <a:r>
              <a:rPr lang="en-US" sz="1400" dirty="0" err="1">
                <a:latin typeface="SF Pro Display" pitchFamily="2" charset="0"/>
                <a:ea typeface="SF Pro Display" pitchFamily="2" charset="0"/>
              </a:rPr>
              <a:t>puedes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crear</a:t>
            </a:r>
            <a:r>
              <a:rPr lang="en-US" sz="1400" dirty="0">
                <a:latin typeface="SF Pro Display" pitchFamily="2" charset="0"/>
                <a:ea typeface="SF Pro Display" pitchFamily="2" charset="0"/>
              </a:rPr>
              <a:t> y </a:t>
            </a:r>
            <a:r>
              <a:rPr lang="en-US" sz="1400" dirty="0" err="1">
                <a:latin typeface="SF Pro Display" pitchFamily="2" charset="0"/>
                <a:ea typeface="SF Pro Display" pitchFamily="2" charset="0"/>
              </a:rPr>
              <a:t>modificar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código</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Según</a:t>
            </a:r>
            <a:r>
              <a:rPr lang="en-US" sz="1400" dirty="0">
                <a:latin typeface="SF Pro Display" pitchFamily="2" charset="0"/>
                <a:ea typeface="SF Pro Display" pitchFamily="2" charset="0"/>
              </a:rPr>
              <a:t> el </a:t>
            </a:r>
            <a:r>
              <a:rPr lang="en-US" sz="1400" dirty="0" err="1">
                <a:latin typeface="SF Pro Display" pitchFamily="2" charset="0"/>
                <a:ea typeface="SF Pro Display" pitchFamily="2" charset="0"/>
              </a:rPr>
              <a:t>tipo</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actividad</a:t>
            </a:r>
            <a:r>
              <a:rPr lang="en-US" sz="1400" dirty="0">
                <a:latin typeface="SF Pro Display" pitchFamily="2" charset="0"/>
                <a:ea typeface="SF Pro Display" pitchFamily="2" charset="0"/>
              </a:rPr>
              <a:t> actual, el editor </a:t>
            </a:r>
            <a:r>
              <a:rPr lang="en-US" sz="1400" dirty="0" err="1">
                <a:latin typeface="SF Pro Display" pitchFamily="2" charset="0"/>
                <a:ea typeface="SF Pro Display" pitchFamily="2" charset="0"/>
              </a:rPr>
              <a:t>puede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cambiar</a:t>
            </a:r>
            <a:r>
              <a:rPr lang="en-US" sz="1400" dirty="0">
                <a:latin typeface="SF Pro Display" pitchFamily="2" charset="0"/>
                <a:ea typeface="SF Pro Display" pitchFamily="2" charset="0"/>
              </a:rPr>
              <a:t>. Por </a:t>
            </a:r>
            <a:r>
              <a:rPr lang="en-US" sz="1400" dirty="0" err="1">
                <a:latin typeface="SF Pro Display" pitchFamily="2" charset="0"/>
                <a:ea typeface="SF Pro Display" pitchFamily="2" charset="0"/>
              </a:rPr>
              <a:t>ejemplo</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cuando</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ves</a:t>
            </a:r>
            <a:r>
              <a:rPr lang="en-US" sz="1400" dirty="0">
                <a:latin typeface="SF Pro Display" pitchFamily="2" charset="0"/>
                <a:ea typeface="SF Pro Display" pitchFamily="2" charset="0"/>
              </a:rPr>
              <a:t> un </a:t>
            </a:r>
            <a:r>
              <a:rPr lang="en-US" sz="1400" dirty="0" err="1">
                <a:latin typeface="SF Pro Display" pitchFamily="2" charset="0"/>
                <a:ea typeface="SF Pro Display" pitchFamily="2" charset="0"/>
              </a:rPr>
              <a:t>archivo</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diseño</a:t>
            </a:r>
            <a:r>
              <a:rPr lang="en-US" sz="1400" dirty="0">
                <a:latin typeface="SF Pro Display" pitchFamily="2" charset="0"/>
                <a:ea typeface="SF Pro Display" pitchFamily="2" charset="0"/>
              </a:rPr>
              <a:t>, el editor </a:t>
            </a:r>
            <a:r>
              <a:rPr lang="en-US" sz="1400" dirty="0" err="1">
                <a:latin typeface="SF Pro Display" pitchFamily="2" charset="0"/>
                <a:ea typeface="SF Pro Display" pitchFamily="2" charset="0"/>
              </a:rPr>
              <a:t>muestra</a:t>
            </a:r>
            <a:r>
              <a:rPr lang="en-US" sz="1400" dirty="0">
                <a:latin typeface="SF Pro Display" pitchFamily="2" charset="0"/>
                <a:ea typeface="SF Pro Display" pitchFamily="2" charset="0"/>
              </a:rPr>
              <a:t> el Editor de </a:t>
            </a:r>
            <a:r>
              <a:rPr lang="en-US" sz="1400" dirty="0" err="1">
                <a:latin typeface="SF Pro Display" pitchFamily="2" charset="0"/>
                <a:ea typeface="SF Pro Display" pitchFamily="2" charset="0"/>
              </a:rPr>
              <a:t>diseño</a:t>
            </a:r>
            <a:r>
              <a:rPr lang="en-US" sz="1400" dirty="0">
                <a:latin typeface="SF Pro Display" pitchFamily="2" charset="0"/>
                <a:ea typeface="SF Pro Display" pitchFamily="2" charset="0"/>
              </a:rPr>
              <a:t>.</a:t>
            </a:r>
          </a:p>
          <a:p>
            <a:endParaRPr lang="en-US" sz="1400" dirty="0">
              <a:latin typeface="SF Pro Display" pitchFamily="2" charset="0"/>
              <a:ea typeface="SF Pro Display" pitchFamily="2" charset="0"/>
            </a:endParaRPr>
          </a:p>
          <a:p>
            <a:r>
              <a:rPr lang="en-US" sz="1400" b="1" dirty="0">
                <a:solidFill>
                  <a:srgbClr val="FF0000"/>
                </a:solidFill>
                <a:latin typeface="SF Pro Display" pitchFamily="2" charset="0"/>
                <a:ea typeface="SF Pro Display" pitchFamily="2" charset="0"/>
              </a:rPr>
              <a:t>4. </a:t>
            </a:r>
            <a:r>
              <a:rPr lang="en-US" sz="1400" dirty="0">
                <a:latin typeface="SF Pro Display" pitchFamily="2" charset="0"/>
                <a:ea typeface="SF Pro Display" pitchFamily="2" charset="0"/>
              </a:rPr>
              <a:t>La </a:t>
            </a:r>
            <a:r>
              <a:rPr lang="en-US" sz="1400" b="1" dirty="0" err="1">
                <a:latin typeface="SF Pro Display" pitchFamily="2" charset="0"/>
                <a:ea typeface="SF Pro Display" pitchFamily="2" charset="0"/>
              </a:rPr>
              <a:t>barra</a:t>
            </a:r>
            <a:r>
              <a:rPr lang="en-US" sz="1400" b="1" dirty="0">
                <a:latin typeface="SF Pro Display" pitchFamily="2" charset="0"/>
                <a:ea typeface="SF Pro Display" pitchFamily="2" charset="0"/>
              </a:rPr>
              <a:t> de la </a:t>
            </a:r>
            <a:r>
              <a:rPr lang="en-US" sz="1400" b="1" dirty="0" err="1">
                <a:latin typeface="SF Pro Display" pitchFamily="2" charset="0"/>
                <a:ea typeface="SF Pro Display" pitchFamily="2" charset="0"/>
              </a:rPr>
              <a:t>ventana</a:t>
            </a:r>
            <a:r>
              <a:rPr lang="en-US" sz="1400" b="1" dirty="0">
                <a:latin typeface="SF Pro Display" pitchFamily="2" charset="0"/>
                <a:ea typeface="SF Pro Display" pitchFamily="2" charset="0"/>
              </a:rPr>
              <a:t> de </a:t>
            </a:r>
            <a:r>
              <a:rPr lang="en-US" sz="1400" b="1" dirty="0" err="1">
                <a:latin typeface="SF Pro Display" pitchFamily="2" charset="0"/>
                <a:ea typeface="SF Pro Display" pitchFamily="2" charset="0"/>
              </a:rPr>
              <a:t>herramientas</a:t>
            </a:r>
            <a:r>
              <a:rPr lang="en-US" sz="1400" dirty="0">
                <a:latin typeface="SF Pro Display" pitchFamily="2" charset="0"/>
                <a:ea typeface="SF Pro Display" pitchFamily="2" charset="0"/>
              </a:rPr>
              <a:t> se </a:t>
            </a:r>
            <a:r>
              <a:rPr lang="en-US" sz="1400" dirty="0" err="1">
                <a:latin typeface="SF Pro Display" pitchFamily="2" charset="0"/>
                <a:ea typeface="SF Pro Display" pitchFamily="2" charset="0"/>
              </a:rPr>
              <a:t>encuentra</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afuera</a:t>
            </a:r>
            <a:r>
              <a:rPr lang="en-US" sz="1400" dirty="0">
                <a:latin typeface="SF Pro Display" pitchFamily="2" charset="0"/>
                <a:ea typeface="SF Pro Display" pitchFamily="2" charset="0"/>
              </a:rPr>
              <a:t> de la </a:t>
            </a:r>
            <a:r>
              <a:rPr lang="en-US" sz="1400" dirty="0" err="1">
                <a:latin typeface="SF Pro Display" pitchFamily="2" charset="0"/>
                <a:ea typeface="SF Pro Display" pitchFamily="2" charset="0"/>
              </a:rPr>
              <a:t>ventana</a:t>
            </a:r>
            <a:r>
              <a:rPr lang="en-US" sz="1400" dirty="0">
                <a:latin typeface="SF Pro Display" pitchFamily="2" charset="0"/>
                <a:ea typeface="SF Pro Display" pitchFamily="2" charset="0"/>
              </a:rPr>
              <a:t> del IDE y </a:t>
            </a:r>
            <a:r>
              <a:rPr lang="en-US" sz="1400" dirty="0" err="1">
                <a:latin typeface="SF Pro Display" pitchFamily="2" charset="0"/>
                <a:ea typeface="SF Pro Display" pitchFamily="2" charset="0"/>
              </a:rPr>
              <a:t>contiene</a:t>
            </a:r>
            <a:r>
              <a:rPr lang="en-US" sz="1400" dirty="0">
                <a:latin typeface="SF Pro Display" pitchFamily="2" charset="0"/>
                <a:ea typeface="SF Pro Display" pitchFamily="2" charset="0"/>
              </a:rPr>
              <a:t> los </a:t>
            </a:r>
            <a:r>
              <a:rPr lang="en-US" sz="1400" dirty="0" err="1">
                <a:latin typeface="SF Pro Display" pitchFamily="2" charset="0"/>
                <a:ea typeface="SF Pro Display" pitchFamily="2" charset="0"/>
              </a:rPr>
              <a:t>botones</a:t>
            </a:r>
            <a:r>
              <a:rPr lang="en-US" sz="1400" dirty="0">
                <a:latin typeface="SF Pro Display" pitchFamily="2" charset="0"/>
                <a:ea typeface="SF Pro Display" pitchFamily="2" charset="0"/>
              </a:rPr>
              <a:t> que </a:t>
            </a:r>
            <a:r>
              <a:rPr lang="en-US" sz="1400" dirty="0" err="1">
                <a:latin typeface="SF Pro Display" pitchFamily="2" charset="0"/>
                <a:ea typeface="SF Pro Display" pitchFamily="2" charset="0"/>
              </a:rPr>
              <a:t>te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permiten</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expandir</a:t>
            </a:r>
            <a:r>
              <a:rPr lang="en-US" sz="1400" dirty="0">
                <a:latin typeface="SF Pro Display" pitchFamily="2" charset="0"/>
                <a:ea typeface="SF Pro Display" pitchFamily="2" charset="0"/>
              </a:rPr>
              <a:t> o </a:t>
            </a:r>
            <a:r>
              <a:rPr lang="en-US" sz="1400" dirty="0" err="1">
                <a:latin typeface="SF Pro Display" pitchFamily="2" charset="0"/>
                <a:ea typeface="SF Pro Display" pitchFamily="2" charset="0"/>
              </a:rPr>
              <a:t>contraer</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ventanas</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herramientas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individuales</a:t>
            </a:r>
            <a:r>
              <a:rPr lang="en-US" sz="1400" dirty="0">
                <a:latin typeface="SF Pro Display" pitchFamily="2" charset="0"/>
                <a:ea typeface="SF Pro Display" pitchFamily="2" charset="0"/>
              </a:rPr>
              <a:t>.</a:t>
            </a:r>
          </a:p>
          <a:p>
            <a:endParaRPr lang="en-US" sz="1400" dirty="0">
              <a:latin typeface="SF Pro Display" pitchFamily="2" charset="0"/>
              <a:ea typeface="SF Pro Display" pitchFamily="2" charset="0"/>
            </a:endParaRPr>
          </a:p>
          <a:p>
            <a:r>
              <a:rPr lang="en-US" sz="1400" b="1" dirty="0">
                <a:solidFill>
                  <a:srgbClr val="FF0000"/>
                </a:solidFill>
                <a:latin typeface="SF Pro Display" pitchFamily="2" charset="0"/>
                <a:ea typeface="SF Pro Display" pitchFamily="2" charset="0"/>
              </a:rPr>
              <a:t>5. </a:t>
            </a:r>
            <a:r>
              <a:rPr lang="en-US" sz="1400" dirty="0">
                <a:latin typeface="SF Pro Display" pitchFamily="2" charset="0"/>
                <a:ea typeface="SF Pro Display" pitchFamily="2" charset="0"/>
              </a:rPr>
              <a:t>Las </a:t>
            </a:r>
            <a:r>
              <a:rPr lang="en-US" sz="1400" b="1" dirty="0" err="1">
                <a:latin typeface="SF Pro Display" pitchFamily="2" charset="0"/>
                <a:ea typeface="SF Pro Display" pitchFamily="2" charset="0"/>
              </a:rPr>
              <a:t>ventanas</a:t>
            </a:r>
            <a:r>
              <a:rPr lang="en-US" sz="1400" b="1" dirty="0">
                <a:latin typeface="SF Pro Display" pitchFamily="2" charset="0"/>
                <a:ea typeface="SF Pro Display" pitchFamily="2" charset="0"/>
              </a:rPr>
              <a:t> de </a:t>
            </a:r>
            <a:r>
              <a:rPr lang="en-US" sz="1400" b="1" dirty="0" err="1">
                <a:latin typeface="SF Pro Display" pitchFamily="2" charset="0"/>
                <a:ea typeface="SF Pro Display" pitchFamily="2" charset="0"/>
              </a:rPr>
              <a:t>herramientas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te</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brindan</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acceso</a:t>
            </a:r>
            <a:r>
              <a:rPr lang="en-US" sz="1400" dirty="0">
                <a:latin typeface="SF Pro Display" pitchFamily="2" charset="0"/>
                <a:ea typeface="SF Pro Display" pitchFamily="2" charset="0"/>
              </a:rPr>
              <a:t> a </a:t>
            </a:r>
            <a:r>
              <a:rPr lang="en-US" sz="1400" dirty="0" err="1">
                <a:latin typeface="SF Pro Display" pitchFamily="2" charset="0"/>
                <a:ea typeface="SF Pro Display" pitchFamily="2" charset="0"/>
              </a:rPr>
              <a:t>tareas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específicas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como</a:t>
            </a:r>
            <a:r>
              <a:rPr lang="en-US" sz="1400" dirty="0">
                <a:latin typeface="SF Pro Display" pitchFamily="2" charset="0"/>
                <a:ea typeface="SF Pro Display" pitchFamily="2" charset="0"/>
              </a:rPr>
              <a:t> la </a:t>
            </a:r>
            <a:r>
              <a:rPr lang="en-US" sz="1400" dirty="0" err="1">
                <a:latin typeface="SF Pro Display" pitchFamily="2" charset="0"/>
                <a:ea typeface="SF Pro Display" pitchFamily="2" charset="0"/>
              </a:rPr>
              <a:t>administración</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proyectos</a:t>
            </a:r>
            <a:r>
              <a:rPr lang="en-US" sz="1400" dirty="0">
                <a:latin typeface="SF Pro Display" pitchFamily="2" charset="0"/>
                <a:ea typeface="SF Pro Display" pitchFamily="2" charset="0"/>
              </a:rPr>
              <a:t>, la </a:t>
            </a:r>
            <a:r>
              <a:rPr lang="en-US" sz="1400" dirty="0" err="1">
                <a:latin typeface="SF Pro Display" pitchFamily="2" charset="0"/>
                <a:ea typeface="SF Pro Display" pitchFamily="2" charset="0"/>
              </a:rPr>
              <a:t>búsqueda</a:t>
            </a:r>
            <a:r>
              <a:rPr lang="en-US" sz="1400" dirty="0">
                <a:latin typeface="SF Pro Display" pitchFamily="2" charset="0"/>
                <a:ea typeface="SF Pro Display" pitchFamily="2" charset="0"/>
              </a:rPr>
              <a:t>, el control de </a:t>
            </a:r>
            <a:r>
              <a:rPr lang="en-US" sz="1400" dirty="0" err="1">
                <a:latin typeface="SF Pro Display" pitchFamily="2" charset="0"/>
                <a:ea typeface="SF Pro Display" pitchFamily="2" charset="0"/>
              </a:rPr>
              <a:t>versiones</a:t>
            </a:r>
            <a:r>
              <a:rPr lang="en-US" sz="1400" dirty="0">
                <a:latin typeface="SF Pro Display" pitchFamily="2" charset="0"/>
                <a:ea typeface="SF Pro Display" pitchFamily="2" charset="0"/>
              </a:rPr>
              <a:t>, entre </a:t>
            </a:r>
            <a:r>
              <a:rPr lang="en-US" sz="1400" dirty="0" err="1">
                <a:latin typeface="SF Pro Display" pitchFamily="2" charset="0"/>
                <a:ea typeface="SF Pro Display" pitchFamily="2" charset="0"/>
              </a:rPr>
              <a:t>otras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Puedes</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expandirlas</a:t>
            </a:r>
            <a:r>
              <a:rPr lang="en-US" sz="1400" dirty="0">
                <a:latin typeface="SF Pro Display" pitchFamily="2" charset="0"/>
                <a:ea typeface="SF Pro Display" pitchFamily="2" charset="0"/>
              </a:rPr>
              <a:t> y </a:t>
            </a:r>
            <a:r>
              <a:rPr lang="en-US" sz="1400" dirty="0" err="1">
                <a:latin typeface="SF Pro Display" pitchFamily="2" charset="0"/>
                <a:ea typeface="SF Pro Display" pitchFamily="2" charset="0"/>
              </a:rPr>
              <a:t>contraerlas</a:t>
            </a:r>
            <a:r>
              <a:rPr lang="en-US" sz="1400" dirty="0">
                <a:latin typeface="SF Pro Display" pitchFamily="2" charset="0"/>
                <a:ea typeface="SF Pro Display" pitchFamily="2" charset="0"/>
              </a:rPr>
              <a:t>.</a:t>
            </a:r>
          </a:p>
          <a:p>
            <a:endParaRPr lang="en-US" sz="1400" dirty="0">
              <a:latin typeface="SF Pro Display" pitchFamily="2" charset="0"/>
              <a:ea typeface="SF Pro Display" pitchFamily="2" charset="0"/>
            </a:endParaRPr>
          </a:p>
          <a:p>
            <a:r>
              <a:rPr lang="en-US" sz="1400" b="1" dirty="0">
                <a:solidFill>
                  <a:srgbClr val="FF0000"/>
                </a:solidFill>
                <a:latin typeface="SF Pro Display" pitchFamily="2" charset="0"/>
                <a:ea typeface="SF Pro Display" pitchFamily="2" charset="0"/>
              </a:rPr>
              <a:t>6. </a:t>
            </a:r>
            <a:r>
              <a:rPr lang="en-US" sz="1400" dirty="0" err="1">
                <a:latin typeface="SF Pro Display" pitchFamily="2" charset="0"/>
                <a:ea typeface="SF Pro Display" pitchFamily="2" charset="0"/>
              </a:rPr>
              <a:t>En</a:t>
            </a:r>
            <a:r>
              <a:rPr lang="en-US" sz="1400" dirty="0">
                <a:latin typeface="SF Pro Display" pitchFamily="2" charset="0"/>
                <a:ea typeface="SF Pro Display" pitchFamily="2" charset="0"/>
              </a:rPr>
              <a:t> la </a:t>
            </a:r>
            <a:r>
              <a:rPr lang="en-US" sz="1400" b="1" dirty="0" err="1">
                <a:latin typeface="SF Pro Display" pitchFamily="2" charset="0"/>
                <a:ea typeface="SF Pro Display" pitchFamily="2" charset="0"/>
              </a:rPr>
              <a:t>barra</a:t>
            </a:r>
            <a:r>
              <a:rPr lang="en-US" sz="1400" b="1" dirty="0">
                <a:latin typeface="SF Pro Display" pitchFamily="2" charset="0"/>
                <a:ea typeface="SF Pro Display" pitchFamily="2" charset="0"/>
              </a:rPr>
              <a:t> de </a:t>
            </a:r>
            <a:r>
              <a:rPr lang="en-US" sz="1400" b="1" dirty="0" err="1">
                <a:latin typeface="SF Pro Display" pitchFamily="2" charset="0"/>
                <a:ea typeface="SF Pro Display" pitchFamily="2" charset="0"/>
              </a:rPr>
              <a:t>estado</a:t>
            </a:r>
            <a:r>
              <a:rPr lang="en-US" sz="1400" dirty="0">
                <a:latin typeface="SF Pro Display" pitchFamily="2" charset="0"/>
                <a:ea typeface="SF Pro Display" pitchFamily="2" charset="0"/>
              </a:rPr>
              <a:t>, se </a:t>
            </a:r>
            <a:r>
              <a:rPr lang="en-US" sz="1400" dirty="0" err="1">
                <a:latin typeface="SF Pro Display" pitchFamily="2" charset="0"/>
                <a:ea typeface="SF Pro Display" pitchFamily="2" charset="0"/>
              </a:rPr>
              <a:t>muestra</a:t>
            </a:r>
            <a:r>
              <a:rPr lang="en-US" sz="1400" dirty="0">
                <a:latin typeface="SF Pro Display" pitchFamily="2" charset="0"/>
                <a:ea typeface="SF Pro Display" pitchFamily="2" charset="0"/>
              </a:rPr>
              <a:t> el </a:t>
            </a:r>
            <a:r>
              <a:rPr lang="en-US" sz="1400" dirty="0" err="1">
                <a:latin typeface="SF Pro Display" pitchFamily="2" charset="0"/>
                <a:ea typeface="SF Pro Display" pitchFamily="2" charset="0"/>
              </a:rPr>
              <a:t>estado</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tu</a:t>
            </a:r>
            <a:r>
              <a:rPr lang="en-US" sz="1400" dirty="0">
                <a:latin typeface="SF Pro Display" pitchFamily="2" charset="0"/>
                <a:ea typeface="SF Pro Display" pitchFamily="2" charset="0"/>
              </a:rPr>
              <a:t> </a:t>
            </a:r>
            <a:r>
              <a:rPr lang="en-US" sz="1400" dirty="0" err="1">
                <a:latin typeface="SF Pro Display" pitchFamily="2" charset="0"/>
                <a:ea typeface="SF Pro Display" pitchFamily="2" charset="0"/>
              </a:rPr>
              <a:t>proyecto</a:t>
            </a:r>
            <a:r>
              <a:rPr lang="en-US" sz="1400" dirty="0">
                <a:latin typeface="SF Pro Display" pitchFamily="2" charset="0"/>
                <a:ea typeface="SF Pro Display" pitchFamily="2" charset="0"/>
              </a:rPr>
              <a:t> y el IDE, </a:t>
            </a:r>
            <a:r>
              <a:rPr lang="en-US" sz="1400" dirty="0" err="1">
                <a:latin typeface="SF Pro Display" pitchFamily="2" charset="0"/>
                <a:ea typeface="SF Pro Display" pitchFamily="2" charset="0"/>
              </a:rPr>
              <a:t>además</a:t>
            </a:r>
            <a:r>
              <a:rPr lang="en-US" sz="1400" dirty="0">
                <a:latin typeface="SF Pro Display" pitchFamily="2" charset="0"/>
                <a:ea typeface="SF Pro Display" pitchFamily="2" charset="0"/>
              </a:rPr>
              <a:t> de </a:t>
            </a:r>
            <a:r>
              <a:rPr lang="en-US" sz="1400" dirty="0" err="1">
                <a:latin typeface="SF Pro Display" pitchFamily="2" charset="0"/>
                <a:ea typeface="SF Pro Display" pitchFamily="2" charset="0"/>
              </a:rPr>
              <a:t>advertencias</a:t>
            </a:r>
            <a:r>
              <a:rPr lang="en-US" sz="1400" dirty="0">
                <a:latin typeface="SF Pro Display" pitchFamily="2" charset="0"/>
                <a:ea typeface="SF Pro Display" pitchFamily="2" charset="0"/>
              </a:rPr>
              <a:t> o </a:t>
            </a:r>
            <a:r>
              <a:rPr lang="en-US" sz="1400" dirty="0" err="1">
                <a:latin typeface="SF Pro Display" pitchFamily="2" charset="0"/>
                <a:ea typeface="SF Pro Display" pitchFamily="2" charset="0"/>
              </a:rPr>
              <a:t>mensajes</a:t>
            </a:r>
            <a:r>
              <a:rPr lang="en-US" sz="1400" dirty="0">
                <a:latin typeface="SF Pro Display" pitchFamily="2" charset="0"/>
                <a:ea typeface="SF Pro Display" pitchFamily="2" charset="0"/>
              </a:rPr>
              <a:t>.</a:t>
            </a:r>
          </a:p>
        </p:txBody>
      </p:sp>
      <p:pic>
        <p:nvPicPr>
          <p:cNvPr id="6" name="Picture 5" descr="A picture containing food&#10;&#10;Description automatically generated">
            <a:extLst>
              <a:ext uri="{FF2B5EF4-FFF2-40B4-BE49-F238E27FC236}">
                <a16:creationId xmlns:a16="http://schemas.microsoft.com/office/drawing/2014/main" id="{D0C47FC6-8215-FD46-B096-06B2D3FCDCA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pic>
        <p:nvPicPr>
          <p:cNvPr id="8" name="Graphic 7">
            <a:extLst>
              <a:ext uri="{FF2B5EF4-FFF2-40B4-BE49-F238E27FC236}">
                <a16:creationId xmlns:a16="http://schemas.microsoft.com/office/drawing/2014/main" id="{9D2D7515-48DA-2B48-964F-AB13B18B56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62" y="401481"/>
            <a:ext cx="1050990" cy="1050990"/>
          </a:xfrm>
          <a:prstGeom prst="rect">
            <a:avLst/>
          </a:prstGeom>
        </p:spPr>
      </p:pic>
      <p:sp>
        <p:nvSpPr>
          <p:cNvPr id="10" name="Rectangle 9">
            <a:extLst>
              <a:ext uri="{FF2B5EF4-FFF2-40B4-BE49-F238E27FC236}">
                <a16:creationId xmlns:a16="http://schemas.microsoft.com/office/drawing/2014/main" id="{B5248A79-FE29-C442-ADB1-A42E3BDE5BE6}"/>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34823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1DBA39F-5378-2D49-B956-7D750290C488}"/>
              </a:ext>
            </a:extLst>
          </p:cNvPr>
          <p:cNvSpPr>
            <a:spLocks noGrp="1"/>
          </p:cNvSpPr>
          <p:nvPr>
            <p:ph type="title"/>
          </p:nvPr>
        </p:nvSpPr>
        <p:spPr>
          <a:xfrm>
            <a:off x="460539" y="1119364"/>
            <a:ext cx="4164627" cy="2183042"/>
          </a:xfrm>
        </p:spPr>
        <p:txBody>
          <a:bodyPr anchor="b">
            <a:normAutofit/>
          </a:bodyPr>
          <a:lstStyle/>
          <a:p>
            <a:r>
              <a:rPr lang="es-ES_tradnl" sz="3600" b="1" dirty="0">
                <a:latin typeface="SF Pro Display" pitchFamily="2" charset="0"/>
                <a:ea typeface="SF Pro Display" pitchFamily="2" charset="0"/>
              </a:rPr>
              <a:t>Estructura general de carpetas</a:t>
            </a:r>
          </a:p>
        </p:txBody>
      </p:sp>
      <p:sp>
        <p:nvSpPr>
          <p:cNvPr id="1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Shape 1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4" descr="A screenshot of a cell phone&#10;&#10;Description automatically generated">
            <a:extLst>
              <a:ext uri="{FF2B5EF4-FFF2-40B4-BE49-F238E27FC236}">
                <a16:creationId xmlns:a16="http://schemas.microsoft.com/office/drawing/2014/main" id="{6717C471-5956-7E40-A125-EC94017B8282}"/>
              </a:ext>
            </a:extLst>
          </p:cNvPr>
          <p:cNvPicPr>
            <a:picLocks noChangeAspect="1"/>
          </p:cNvPicPr>
          <p:nvPr/>
        </p:nvPicPr>
        <p:blipFill rotWithShape="1">
          <a:blip r:embed="rId2"/>
          <a:srcRect l="3537"/>
          <a:stretch/>
        </p:blipFill>
        <p:spPr>
          <a:xfrm>
            <a:off x="5196964" y="1428975"/>
            <a:ext cx="1846470" cy="1206411"/>
          </a:xfrm>
          <a:prstGeom prst="rect">
            <a:avLst/>
          </a:prstGeom>
        </p:spPr>
      </p:pic>
      <p:sp>
        <p:nvSpPr>
          <p:cNvPr id="3" name="Content Placeholder 2">
            <a:extLst>
              <a:ext uri="{FF2B5EF4-FFF2-40B4-BE49-F238E27FC236}">
                <a16:creationId xmlns:a16="http://schemas.microsoft.com/office/drawing/2014/main" id="{9626E036-68DA-4D4E-97BB-384A79BE8186}"/>
              </a:ext>
            </a:extLst>
          </p:cNvPr>
          <p:cNvSpPr>
            <a:spLocks noGrp="1"/>
          </p:cNvSpPr>
          <p:nvPr>
            <p:ph idx="1"/>
          </p:nvPr>
        </p:nvSpPr>
        <p:spPr>
          <a:xfrm>
            <a:off x="460540" y="3555595"/>
            <a:ext cx="6436972" cy="2935516"/>
          </a:xfrm>
        </p:spPr>
        <p:txBody>
          <a:bodyPr>
            <a:normAutofit lnSpcReduction="10000"/>
          </a:bodyPr>
          <a:lstStyle/>
          <a:p>
            <a:r>
              <a:rPr lang="es-ES_tradnl" sz="1700" dirty="0"/>
              <a:t>Puedes elegir ver la estructura de carpetas del proyecto de diferentes maneras:</a:t>
            </a:r>
          </a:p>
          <a:p>
            <a:pPr lvl="1"/>
            <a:r>
              <a:rPr lang="es-ES_tradnl" sz="1700" dirty="0"/>
              <a:t>Nivel proyecto: Todos los elementos involucrados incluidos cosas de las bibliotecas externas</a:t>
            </a:r>
          </a:p>
          <a:p>
            <a:pPr lvl="1"/>
            <a:r>
              <a:rPr lang="es-ES_tradnl" sz="1700" dirty="0"/>
              <a:t>Paquetes: No muestra las configuraciones del </a:t>
            </a:r>
            <a:r>
              <a:rPr lang="es-ES_tradnl" sz="1700" dirty="0" err="1"/>
              <a:t>gradle</a:t>
            </a:r>
            <a:endParaRPr lang="es-ES_tradnl" sz="1700" dirty="0"/>
          </a:p>
          <a:p>
            <a:pPr lvl="1"/>
            <a:r>
              <a:rPr lang="es-ES_tradnl" sz="1700" dirty="0"/>
              <a:t>Project Files: Muestra las carpetas del proyecto.</a:t>
            </a:r>
          </a:p>
          <a:p>
            <a:pPr lvl="1"/>
            <a:r>
              <a:rPr lang="es-ES_tradnl" sz="1700" dirty="0"/>
              <a:t>Project </a:t>
            </a:r>
            <a:r>
              <a:rPr lang="es-ES_tradnl" sz="1700" dirty="0" err="1"/>
              <a:t>Source</a:t>
            </a:r>
            <a:r>
              <a:rPr lang="es-ES_tradnl" sz="1700" dirty="0"/>
              <a:t> Files: Solamente los archivos </a:t>
            </a:r>
            <a:r>
              <a:rPr lang="es-ES_tradnl" sz="1700" dirty="0" err="1"/>
              <a:t>Kotlin</a:t>
            </a:r>
            <a:r>
              <a:rPr lang="es-ES_tradnl" sz="1700" dirty="0"/>
              <a:t>/Java</a:t>
            </a:r>
          </a:p>
          <a:p>
            <a:pPr lvl="1"/>
            <a:r>
              <a:rPr lang="es-ES_tradnl" sz="1700" dirty="0"/>
              <a:t>P. Non </a:t>
            </a:r>
            <a:r>
              <a:rPr lang="es-ES_tradnl" sz="1700" dirty="0" err="1"/>
              <a:t>Source</a:t>
            </a:r>
            <a:r>
              <a:rPr lang="es-ES_tradnl" sz="1700" dirty="0"/>
              <a:t> Files: Archivos del </a:t>
            </a:r>
            <a:r>
              <a:rPr lang="es-ES_tradnl" sz="1700" dirty="0" err="1"/>
              <a:t>gradle</a:t>
            </a:r>
            <a:r>
              <a:rPr lang="es-ES_tradnl" sz="1700" dirty="0"/>
              <a:t> + </a:t>
            </a:r>
            <a:r>
              <a:rPr lang="es-ES_tradnl" sz="1700" dirty="0" err="1"/>
              <a:t>XML’s</a:t>
            </a:r>
            <a:r>
              <a:rPr lang="es-ES_tradnl" sz="1700" dirty="0"/>
              <a:t> + todo lo que no sea </a:t>
            </a:r>
            <a:r>
              <a:rPr lang="es-ES_tradnl" sz="1700" dirty="0" err="1"/>
              <a:t>Kotlin</a:t>
            </a:r>
            <a:r>
              <a:rPr lang="es-ES_tradnl" sz="1700" dirty="0"/>
              <a:t> + Java</a:t>
            </a:r>
          </a:p>
          <a:p>
            <a:pPr lvl="1"/>
            <a:r>
              <a:rPr lang="es-ES_tradnl" sz="1700" b="1" dirty="0"/>
              <a:t>Android</a:t>
            </a:r>
            <a:r>
              <a:rPr lang="es-ES_tradnl" sz="1700" dirty="0"/>
              <a:t>: Estructura </a:t>
            </a:r>
            <a:r>
              <a:rPr lang="es-ES_tradnl" sz="1700" dirty="0" err="1"/>
              <a:t>Gradle</a:t>
            </a:r>
            <a:r>
              <a:rPr lang="es-ES_tradnl" sz="1700" dirty="0"/>
              <a:t> + Archivos </a:t>
            </a:r>
            <a:r>
              <a:rPr lang="es-ES_tradnl" sz="1700" dirty="0" err="1"/>
              <a:t>Kotlin</a:t>
            </a:r>
            <a:r>
              <a:rPr lang="es-ES_tradnl" sz="1700" dirty="0"/>
              <a:t> + Archivos Res(XML, imágenes, etc.)  </a:t>
            </a:r>
            <a:r>
              <a:rPr lang="es-ES_tradnl" sz="1700" b="1" dirty="0">
                <a:solidFill>
                  <a:srgbClr val="FF0000"/>
                </a:solidFill>
              </a:rPr>
              <a:t>ESTA VISTA SE USARÁ</a:t>
            </a:r>
            <a:endParaRPr lang="es-ES_tradnl" sz="1700" dirty="0">
              <a:solidFill>
                <a:srgbClr val="FF0000"/>
              </a:solidFill>
            </a:endParaRPr>
          </a:p>
          <a:p>
            <a:endParaRPr lang="es-ES_tradnl" sz="1100" dirty="0"/>
          </a:p>
          <a:p>
            <a:endParaRPr lang="es-ES_tradnl" sz="1100" dirty="0"/>
          </a:p>
        </p:txBody>
      </p:sp>
      <p:pic>
        <p:nvPicPr>
          <p:cNvPr id="4" name="Picture 3" descr="A screenshot of a cell phone&#10;&#10;Description automatically generated">
            <a:extLst>
              <a:ext uri="{FF2B5EF4-FFF2-40B4-BE49-F238E27FC236}">
                <a16:creationId xmlns:a16="http://schemas.microsoft.com/office/drawing/2014/main" id="{143A8FCB-BE8F-4F40-8A81-0FE1DB0F3382}"/>
              </a:ext>
            </a:extLst>
          </p:cNvPr>
          <p:cNvPicPr>
            <a:picLocks noChangeAspect="1"/>
          </p:cNvPicPr>
          <p:nvPr/>
        </p:nvPicPr>
        <p:blipFill>
          <a:blip r:embed="rId3"/>
          <a:stretch>
            <a:fillRect/>
          </a:stretch>
        </p:blipFill>
        <p:spPr>
          <a:xfrm>
            <a:off x="8163734" y="2102491"/>
            <a:ext cx="2486120" cy="3217333"/>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C5A3363F-3091-2048-9BAF-A50519D5933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sp>
        <p:nvSpPr>
          <p:cNvPr id="16" name="Rectangle 15">
            <a:extLst>
              <a:ext uri="{FF2B5EF4-FFF2-40B4-BE49-F238E27FC236}">
                <a16:creationId xmlns:a16="http://schemas.microsoft.com/office/drawing/2014/main" id="{233FE023-DDDC-9D4C-AFA2-DD8A87A35D20}"/>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8" name="Graphic 7">
            <a:extLst>
              <a:ext uri="{FF2B5EF4-FFF2-40B4-BE49-F238E27FC236}">
                <a16:creationId xmlns:a16="http://schemas.microsoft.com/office/drawing/2014/main" id="{44FF7728-A3C7-2F43-8B4A-8F13222ED2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152" y="971775"/>
            <a:ext cx="457200" cy="457200"/>
          </a:xfrm>
          <a:prstGeom prst="rect">
            <a:avLst/>
          </a:prstGeom>
        </p:spPr>
      </p:pic>
    </p:spTree>
    <p:extLst>
      <p:ext uri="{BB962C8B-B14F-4D97-AF65-F5344CB8AC3E}">
        <p14:creationId xmlns:p14="http://schemas.microsoft.com/office/powerpoint/2010/main" val="25642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ADEF8C-9D5F-0A4B-9F41-F73C233643FB}"/>
              </a:ext>
            </a:extLst>
          </p:cNvPr>
          <p:cNvPicPr>
            <a:picLocks noChangeAspect="1"/>
          </p:cNvPicPr>
          <p:nvPr/>
        </p:nvPicPr>
        <p:blipFill>
          <a:blip r:embed="rId2"/>
          <a:stretch>
            <a:fillRect/>
          </a:stretch>
        </p:blipFill>
        <p:spPr>
          <a:xfrm>
            <a:off x="360278" y="1316777"/>
            <a:ext cx="3056690" cy="3373212"/>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9D4FDA99-D583-C749-BC73-CB9FD1159D5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Effect>
                      <a14:brightnessContrast contrast="20000"/>
                    </a14:imgEffect>
                  </a14:imgLayer>
                </a14:imgProps>
              </a:ext>
            </a:extLst>
          </a:blip>
          <a:stretch>
            <a:fillRect/>
          </a:stretch>
        </p:blipFill>
        <p:spPr>
          <a:xfrm>
            <a:off x="11180618" y="6118006"/>
            <a:ext cx="1011382" cy="739994"/>
          </a:xfrm>
          <a:prstGeom prst="rect">
            <a:avLst/>
          </a:prstGeom>
        </p:spPr>
      </p:pic>
      <p:pic>
        <p:nvPicPr>
          <p:cNvPr id="7" name="Picture 6">
            <a:extLst>
              <a:ext uri="{FF2B5EF4-FFF2-40B4-BE49-F238E27FC236}">
                <a16:creationId xmlns:a16="http://schemas.microsoft.com/office/drawing/2014/main" id="{E535D9A9-C6E7-BD4F-B1FF-01761B35F09E}"/>
              </a:ext>
            </a:extLst>
          </p:cNvPr>
          <p:cNvPicPr>
            <a:picLocks noChangeAspect="1"/>
          </p:cNvPicPr>
          <p:nvPr/>
        </p:nvPicPr>
        <p:blipFill>
          <a:blip r:embed="rId5"/>
          <a:stretch>
            <a:fillRect/>
          </a:stretch>
        </p:blipFill>
        <p:spPr>
          <a:xfrm>
            <a:off x="3907893" y="2916591"/>
            <a:ext cx="2527300" cy="3581400"/>
          </a:xfrm>
          <a:prstGeom prst="rect">
            <a:avLst/>
          </a:prstGeom>
        </p:spPr>
      </p:pic>
      <p:sp>
        <p:nvSpPr>
          <p:cNvPr id="8" name="Rectangle 7">
            <a:extLst>
              <a:ext uri="{FF2B5EF4-FFF2-40B4-BE49-F238E27FC236}">
                <a16:creationId xmlns:a16="http://schemas.microsoft.com/office/drawing/2014/main" id="{4B0F47C8-0E56-BB42-ACF5-52ABEA52EA7A}"/>
              </a:ext>
            </a:extLst>
          </p:cNvPr>
          <p:cNvSpPr/>
          <p:nvPr/>
        </p:nvSpPr>
        <p:spPr>
          <a:xfrm>
            <a:off x="3204097" y="146598"/>
            <a:ext cx="898788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Title 1">
            <a:extLst>
              <a:ext uri="{FF2B5EF4-FFF2-40B4-BE49-F238E27FC236}">
                <a16:creationId xmlns:a16="http://schemas.microsoft.com/office/drawing/2014/main" id="{7F8E0679-D066-104F-B7AB-DCD5021F264F}"/>
              </a:ext>
            </a:extLst>
          </p:cNvPr>
          <p:cNvSpPr>
            <a:spLocks noGrp="1"/>
          </p:cNvSpPr>
          <p:nvPr>
            <p:ph type="title"/>
          </p:nvPr>
        </p:nvSpPr>
        <p:spPr>
          <a:xfrm>
            <a:off x="5128791" y="360009"/>
            <a:ext cx="6886745" cy="759970"/>
          </a:xfrm>
        </p:spPr>
        <p:txBody>
          <a:bodyPr anchor="b">
            <a:normAutofit/>
          </a:bodyPr>
          <a:lstStyle/>
          <a:p>
            <a:r>
              <a:rPr lang="es-ES_tradnl" sz="3600" b="1" dirty="0">
                <a:latin typeface="SF Pro Display" pitchFamily="2" charset="0"/>
                <a:ea typeface="SF Pro Display" pitchFamily="2" charset="0"/>
              </a:rPr>
              <a:t>Estructura general de carpetas</a:t>
            </a:r>
          </a:p>
        </p:txBody>
      </p:sp>
      <p:pic>
        <p:nvPicPr>
          <p:cNvPr id="11" name="Picture 10">
            <a:extLst>
              <a:ext uri="{FF2B5EF4-FFF2-40B4-BE49-F238E27FC236}">
                <a16:creationId xmlns:a16="http://schemas.microsoft.com/office/drawing/2014/main" id="{3D216A16-3040-1A40-A1E3-608C5B0C8478}"/>
              </a:ext>
            </a:extLst>
          </p:cNvPr>
          <p:cNvPicPr>
            <a:picLocks noChangeAspect="1"/>
          </p:cNvPicPr>
          <p:nvPr/>
        </p:nvPicPr>
        <p:blipFill>
          <a:blip r:embed="rId6"/>
          <a:stretch>
            <a:fillRect/>
          </a:stretch>
        </p:blipFill>
        <p:spPr>
          <a:xfrm>
            <a:off x="6926118" y="1287671"/>
            <a:ext cx="4254500" cy="5194300"/>
          </a:xfrm>
          <a:prstGeom prst="rect">
            <a:avLst/>
          </a:prstGeom>
        </p:spPr>
      </p:pic>
      <p:pic>
        <p:nvPicPr>
          <p:cNvPr id="12" name="Graphic 11">
            <a:extLst>
              <a:ext uri="{FF2B5EF4-FFF2-40B4-BE49-F238E27FC236}">
                <a16:creationId xmlns:a16="http://schemas.microsoft.com/office/drawing/2014/main" id="{6A5FCC25-2969-144A-968F-7A46E71ECD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1656" y="1316777"/>
            <a:ext cx="934269" cy="934269"/>
          </a:xfrm>
          <a:prstGeom prst="rect">
            <a:avLst/>
          </a:prstGeom>
        </p:spPr>
      </p:pic>
    </p:spTree>
    <p:extLst>
      <p:ext uri="{BB962C8B-B14F-4D97-AF65-F5344CB8AC3E}">
        <p14:creationId xmlns:p14="http://schemas.microsoft.com/office/powerpoint/2010/main" val="13864519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19</TotalTime>
  <Words>1512</Words>
  <Application>Microsoft Macintosh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vt:lpstr>
      <vt:lpstr>Courier New</vt:lpstr>
      <vt:lpstr>SF Pro Display</vt:lpstr>
      <vt:lpstr>Office Theme</vt:lpstr>
      <vt:lpstr>Desarrollo de aplicaciones Android con Kotlin   Curso para prebecarios Gen 40 Instructor: Samuel A. Garrido Sánchez</vt:lpstr>
      <vt:lpstr>Interfaces gráficas en Android Studio</vt:lpstr>
      <vt:lpstr>Selección de Layout</vt:lpstr>
      <vt:lpstr>PowerPoint Presentation</vt:lpstr>
      <vt:lpstr>Configuración inicial</vt:lpstr>
      <vt:lpstr>¿Cuál version de Android elegir? (API)  Depende del Proyecto Entre más viejo menos cosas pero mayor mercado  Entre más nuevo más cosas pero menos mercado</vt:lpstr>
      <vt:lpstr>Ventana principal Android Studio</vt:lpstr>
      <vt:lpstr>Estructura general de carpetas</vt:lpstr>
      <vt:lpstr>Estructura general de carpetas</vt:lpstr>
      <vt:lpstr>PowerPoint Presentation</vt:lpstr>
      <vt:lpstr>PowerPoint Presentation</vt:lpstr>
      <vt:lpstr>Archivos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Android con Kotlin   Curso para prebecarios Gen 40 Instructor: Samuel A. Garrido Sánchez</dc:title>
  <dc:creator>SAMUEL ARTURO GARRIDO SANCHEZ</dc:creator>
  <cp:lastModifiedBy>SAMUEL ARTURO GARRIDO SANCHEZ</cp:lastModifiedBy>
  <cp:revision>5</cp:revision>
  <dcterms:created xsi:type="dcterms:W3CDTF">2020-04-19T21:28:52Z</dcterms:created>
  <dcterms:modified xsi:type="dcterms:W3CDTF">2020-04-21T18:31:54Z</dcterms:modified>
</cp:coreProperties>
</file>